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3" name="Shape 123"/>
          <p:cNvSpPr/>
          <p:nvPr>
            <p:ph type="sldImg"/>
          </p:nvPr>
        </p:nvSpPr>
        <p:spPr>
          <a:xfrm>
            <a:off x="1143000" y="685800"/>
            <a:ext cx="4572000" cy="3429000"/>
          </a:xfrm>
          <a:prstGeom prst="rect">
            <a:avLst/>
          </a:prstGeom>
        </p:spPr>
        <p:txBody>
          <a:bodyPr/>
          <a:lstStyle/>
          <a:p>
            <a:pPr/>
          </a:p>
        </p:txBody>
      </p:sp>
      <p:sp>
        <p:nvSpPr>
          <p:cNvPr id="124" name="Shape 12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Vertical Text">
    <p:spTree>
      <p:nvGrpSpPr>
        <p:cNvPr id="1" name=""/>
        <p:cNvGrpSpPr/>
        <p:nvPr/>
      </p:nvGrpSpPr>
      <p:grpSpPr>
        <a:xfrm>
          <a:off x="0" y="0"/>
          <a:ext cx="0" cy="0"/>
          <a:chOff x="0" y="0"/>
          <a:chExt cx="0" cy="0"/>
        </a:xfrm>
      </p:grpSpPr>
      <p:sp>
        <p:nvSpPr>
          <p:cNvPr id="90" name="Title Text"/>
          <p:cNvSpPr txBox="1"/>
          <p:nvPr>
            <p:ph type="title"/>
          </p:nvPr>
        </p:nvSpPr>
        <p:spPr>
          <a:xfrm>
            <a:off x="838200" y="365125"/>
            <a:ext cx="10515600" cy="1325563"/>
          </a:xfrm>
          <a:prstGeom prst="rect">
            <a:avLst/>
          </a:prstGeom>
        </p:spPr>
        <p:txBody>
          <a:bodyPr anchor="t">
            <a:normAutofit fontScale="100000" lnSpcReduction="0"/>
          </a:bodyPr>
          <a:lstStyle/>
          <a:p>
            <a:pPr/>
            <a:r>
              <a:t>Title Text</a:t>
            </a:r>
          </a:p>
        </p:txBody>
      </p:sp>
      <p:sp>
        <p:nvSpPr>
          <p:cNvPr id="91" name="Body Level One…"/>
          <p:cNvSpPr txBox="1"/>
          <p:nvPr>
            <p:ph type="body" idx="1"/>
          </p:nvPr>
        </p:nvSpPr>
        <p:spPr>
          <a:xfrm>
            <a:off x="838200" y="1825625"/>
            <a:ext cx="10515600" cy="4351338"/>
          </a:xfrm>
          <a:prstGeom prst="rect">
            <a:avLst/>
          </a:prstGeom>
        </p:spPr>
        <p:txBody>
          <a:bodyPr vert="eaVert">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92" name="Slide Number"/>
          <p:cNvSpPr txBox="1"/>
          <p:nvPr>
            <p:ph type="sldNum" sz="quarter" idx="2"/>
          </p:nvPr>
        </p:nvSpPr>
        <p:spPr>
          <a:xfrm>
            <a:off x="11127811" y="6060022"/>
            <a:ext cx="330161" cy="3327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 Title and Text">
    <p:spTree>
      <p:nvGrpSpPr>
        <p:cNvPr id="1" name=""/>
        <p:cNvGrpSpPr/>
        <p:nvPr/>
      </p:nvGrpSpPr>
      <p:grpSpPr>
        <a:xfrm>
          <a:off x="0" y="0"/>
          <a:ext cx="0" cy="0"/>
          <a:chOff x="0" y="0"/>
          <a:chExt cx="0" cy="0"/>
        </a:xfrm>
      </p:grpSpPr>
      <p:sp>
        <p:nvSpPr>
          <p:cNvPr id="99" name="Title Text"/>
          <p:cNvSpPr txBox="1"/>
          <p:nvPr>
            <p:ph type="title"/>
          </p:nvPr>
        </p:nvSpPr>
        <p:spPr>
          <a:xfrm>
            <a:off x="8724900" y="365125"/>
            <a:ext cx="2628900" cy="5811838"/>
          </a:xfrm>
          <a:prstGeom prst="rect">
            <a:avLst/>
          </a:prstGeom>
        </p:spPr>
        <p:txBody>
          <a:bodyPr vert="eaVert" anchor="t">
            <a:normAutofit fontScale="100000" lnSpcReduction="0"/>
          </a:bodyPr>
          <a:lstStyle/>
          <a:p>
            <a:pPr/>
            <a:r>
              <a:t>Title Text</a:t>
            </a:r>
          </a:p>
        </p:txBody>
      </p:sp>
      <p:sp>
        <p:nvSpPr>
          <p:cNvPr id="100" name="Body Level One…"/>
          <p:cNvSpPr txBox="1"/>
          <p:nvPr>
            <p:ph type="body" idx="1"/>
          </p:nvPr>
        </p:nvSpPr>
        <p:spPr>
          <a:xfrm>
            <a:off x="838200" y="365125"/>
            <a:ext cx="7734300" cy="5811838"/>
          </a:xfrm>
          <a:prstGeom prst="rect">
            <a:avLst/>
          </a:prstGeom>
        </p:spPr>
        <p:txBody>
          <a:bodyPr vert="eaVert">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01" name="Slide Number"/>
          <p:cNvSpPr txBox="1"/>
          <p:nvPr>
            <p:ph type="sldNum" sz="quarter" idx="2"/>
          </p:nvPr>
        </p:nvSpPr>
        <p:spPr>
          <a:xfrm>
            <a:off x="11127811" y="6060022"/>
            <a:ext cx="330161" cy="3327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Blank">
    <p:spTree>
      <p:nvGrpSpPr>
        <p:cNvPr id="1" name=""/>
        <p:cNvGrpSpPr/>
        <p:nvPr/>
      </p:nvGrpSpPr>
      <p:grpSpPr>
        <a:xfrm>
          <a:off x="0" y="0"/>
          <a:ext cx="0" cy="0"/>
          <a:chOff x="0" y="0"/>
          <a:chExt cx="0" cy="0"/>
        </a:xfrm>
      </p:grpSpPr>
      <p:sp>
        <p:nvSpPr>
          <p:cNvPr id="108" name="Title Text"/>
          <p:cNvSpPr txBox="1"/>
          <p:nvPr>
            <p:ph type="title"/>
          </p:nvPr>
        </p:nvSpPr>
        <p:spPr>
          <a:xfrm>
            <a:off x="1524000" y="1122362"/>
            <a:ext cx="9144000" cy="2387601"/>
          </a:xfrm>
          <a:prstGeom prst="rect">
            <a:avLst/>
          </a:prstGeom>
        </p:spPr>
        <p:txBody>
          <a:bodyPr anchor="b">
            <a:normAutofit fontScale="100000" lnSpcReduction="0"/>
          </a:bodyPr>
          <a:lstStyle>
            <a:lvl1pPr algn="ctr">
              <a:defRPr sz="4800">
                <a:solidFill>
                  <a:srgbClr val="005493"/>
                </a:solidFill>
                <a:latin typeface="IBM Plex Mono SemiBold"/>
                <a:ea typeface="IBM Plex Mono SemiBold"/>
                <a:cs typeface="IBM Plex Mono SemiBold"/>
                <a:sym typeface="IBM Plex Mono SemiBold"/>
              </a:defRPr>
            </a:lvl1pPr>
          </a:lstStyle>
          <a:p>
            <a:pPr/>
            <a:r>
              <a:t>Title Text</a:t>
            </a:r>
          </a:p>
        </p:txBody>
      </p:sp>
      <p:sp>
        <p:nvSpPr>
          <p:cNvPr id="109"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Vertical Title and Text">
    <p:spTree>
      <p:nvGrpSpPr>
        <p:cNvPr id="1" name=""/>
        <p:cNvGrpSpPr/>
        <p:nvPr/>
      </p:nvGrpSpPr>
      <p:grpSpPr>
        <a:xfrm>
          <a:off x="0" y="0"/>
          <a:ext cx="0" cy="0"/>
          <a:chOff x="0" y="0"/>
          <a:chExt cx="0" cy="0"/>
        </a:xfrm>
      </p:grpSpPr>
      <p:sp>
        <p:nvSpPr>
          <p:cNvPr id="116" name="Body Level One…"/>
          <p:cNvSpPr txBox="1"/>
          <p:nvPr>
            <p:ph type="body" idx="1"/>
          </p:nvPr>
        </p:nvSpPr>
        <p:spPr>
          <a:xfrm>
            <a:off x="838200" y="365125"/>
            <a:ext cx="7734300" cy="5811838"/>
          </a:xfrm>
          <a:prstGeom prst="rect">
            <a:avLst/>
          </a:prstGeom>
        </p:spPr>
        <p:txBody>
          <a:bodyPr vert="eaVert">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8" name="Title Text"/>
          <p:cNvSpPr txBox="1"/>
          <p:nvPr>
            <p:ph type="title"/>
          </p:nvPr>
        </p:nvSpPr>
        <p:spPr>
          <a:xfrm>
            <a:off x="838200" y="365125"/>
            <a:ext cx="10515600" cy="1325563"/>
          </a:xfrm>
          <a:prstGeom prst="rect">
            <a:avLst/>
          </a:prstGeom>
        </p:spPr>
        <p:txBody>
          <a:bodyPr anchor="t">
            <a:normAutofit fontScale="100000" lnSpcReduction="0"/>
          </a:bodyPr>
          <a:lstStyle/>
          <a:p>
            <a:pPr/>
            <a:r>
              <a:t>Title Text</a:t>
            </a:r>
          </a:p>
        </p:txBody>
      </p:sp>
      <p:sp>
        <p:nvSpPr>
          <p:cNvPr id="19" name="Body Level One…"/>
          <p:cNvSpPr txBox="1"/>
          <p:nvPr>
            <p:ph type="body" idx="1"/>
          </p:nvPr>
        </p:nvSpPr>
        <p:spPr>
          <a:xfrm>
            <a:off x="838200" y="1825625"/>
            <a:ext cx="10515600" cy="4351338"/>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20" name="Slide Number"/>
          <p:cNvSpPr txBox="1"/>
          <p:nvPr>
            <p:ph type="sldNum" sz="quarter" idx="2"/>
          </p:nvPr>
        </p:nvSpPr>
        <p:spPr>
          <a:xfrm>
            <a:off x="11127811" y="6060022"/>
            <a:ext cx="330161" cy="3327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7" name="Title Text"/>
          <p:cNvSpPr txBox="1"/>
          <p:nvPr>
            <p:ph type="title"/>
          </p:nvPr>
        </p:nvSpPr>
        <p:spPr>
          <a:xfrm>
            <a:off x="831850" y="1709738"/>
            <a:ext cx="10515600" cy="2852737"/>
          </a:xfrm>
          <a:prstGeom prst="rect">
            <a:avLst/>
          </a:prstGeom>
        </p:spPr>
        <p:txBody>
          <a:bodyPr anchor="b">
            <a:normAutofit fontScale="100000" lnSpcReduction="0"/>
          </a:bodyPr>
          <a:lstStyle>
            <a:lvl1pPr>
              <a:defRPr sz="6000"/>
            </a:lvl1pPr>
          </a:lstStyle>
          <a:p>
            <a:pPr/>
            <a:r>
              <a:t>Title Text</a:t>
            </a:r>
          </a:p>
        </p:txBody>
      </p:sp>
      <p:sp>
        <p:nvSpPr>
          <p:cNvPr id="28" name="Body Level One…"/>
          <p:cNvSpPr txBox="1"/>
          <p:nvPr>
            <p:ph type="body" sz="quarter" idx="1"/>
          </p:nvPr>
        </p:nvSpPr>
        <p:spPr>
          <a:xfrm>
            <a:off x="831850" y="4589462"/>
            <a:ext cx="10515600" cy="1500188"/>
          </a:xfrm>
          <a:prstGeom prst="rect">
            <a:avLst/>
          </a:prstGeom>
        </p:spPr>
        <p:txBody>
          <a:bodyPr>
            <a:normAutofit fontScale="100000" lnSpcReduction="0"/>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29" name="Slide Number"/>
          <p:cNvSpPr txBox="1"/>
          <p:nvPr>
            <p:ph type="sldNum" sz="quarter" idx="2"/>
          </p:nvPr>
        </p:nvSpPr>
        <p:spPr>
          <a:xfrm>
            <a:off x="11127811" y="6060022"/>
            <a:ext cx="330161" cy="3327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6" name="Title Text"/>
          <p:cNvSpPr txBox="1"/>
          <p:nvPr>
            <p:ph type="title"/>
          </p:nvPr>
        </p:nvSpPr>
        <p:spPr>
          <a:xfrm>
            <a:off x="838200" y="365125"/>
            <a:ext cx="10515600" cy="1325563"/>
          </a:xfrm>
          <a:prstGeom prst="rect">
            <a:avLst/>
          </a:prstGeom>
        </p:spPr>
        <p:txBody>
          <a:bodyPr anchor="t">
            <a:normAutofit fontScale="100000" lnSpcReduction="0"/>
          </a:bodyPr>
          <a:lstStyle/>
          <a:p>
            <a:pPr/>
            <a:r>
              <a:t>Title Text</a:t>
            </a:r>
          </a:p>
        </p:txBody>
      </p:sp>
      <p:sp>
        <p:nvSpPr>
          <p:cNvPr id="37" name="Body Level One…"/>
          <p:cNvSpPr txBox="1"/>
          <p:nvPr>
            <p:ph type="body" sz="half" idx="1"/>
          </p:nvPr>
        </p:nvSpPr>
        <p:spPr>
          <a:xfrm>
            <a:off x="838200" y="1825625"/>
            <a:ext cx="5181600" cy="4351338"/>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38" name="Slide Number"/>
          <p:cNvSpPr txBox="1"/>
          <p:nvPr>
            <p:ph type="sldNum" sz="quarter" idx="2"/>
          </p:nvPr>
        </p:nvSpPr>
        <p:spPr>
          <a:xfrm>
            <a:off x="11127811" y="6060022"/>
            <a:ext cx="330161" cy="3327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5" name="Title Text"/>
          <p:cNvSpPr txBox="1"/>
          <p:nvPr>
            <p:ph type="title"/>
          </p:nvPr>
        </p:nvSpPr>
        <p:spPr>
          <a:xfrm>
            <a:off x="839787" y="365125"/>
            <a:ext cx="10515601" cy="1325563"/>
          </a:xfrm>
          <a:prstGeom prst="rect">
            <a:avLst/>
          </a:prstGeom>
        </p:spPr>
        <p:txBody>
          <a:bodyPr anchor="t">
            <a:normAutofit fontScale="100000" lnSpcReduction="0"/>
          </a:bodyPr>
          <a:lstStyle/>
          <a:p>
            <a:pPr/>
            <a:r>
              <a:t>Title Text</a:t>
            </a:r>
          </a:p>
        </p:txBody>
      </p:sp>
      <p:sp>
        <p:nvSpPr>
          <p:cNvPr id="46" name="Body Level One…"/>
          <p:cNvSpPr txBox="1"/>
          <p:nvPr>
            <p:ph type="body" sz="quarter" idx="1"/>
          </p:nvPr>
        </p:nvSpPr>
        <p:spPr>
          <a:xfrm>
            <a:off x="839787" y="1681163"/>
            <a:ext cx="5157789" cy="823913"/>
          </a:xfrm>
          <a:prstGeom prst="rect">
            <a:avLst/>
          </a:prstGeom>
        </p:spPr>
        <p:txBody>
          <a:bodyPr anchor="b">
            <a:normAutofit fontScale="100000" lnSpcReduction="0"/>
          </a:bodyPr>
          <a:lstStyle>
            <a:lvl1pPr marL="0" indent="0">
              <a:buSzTx/>
              <a:buFontTx/>
              <a:buNone/>
              <a:defRPr b="1" sz="2400"/>
            </a:lvl1pPr>
            <a:lvl2pPr marL="0" indent="457200">
              <a:buSzTx/>
              <a:buFontTx/>
              <a:buNone/>
              <a:defRPr b="1" sz="2400"/>
            </a:lvl2pPr>
            <a:lvl3pPr marL="0" indent="914400">
              <a:buSzTx/>
              <a:buFontTx/>
              <a:buNone/>
              <a:defRPr b="1" sz="2400"/>
            </a:lvl3pPr>
            <a:lvl4pPr marL="0" indent="1371600">
              <a:buSzTx/>
              <a:buFontTx/>
              <a:buNone/>
              <a:defRPr b="1" sz="2400"/>
            </a:lvl4pPr>
            <a:lvl5pPr marL="0" indent="1828800">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47" name="Text Placeholder 4"/>
          <p:cNvSpPr/>
          <p:nvPr>
            <p:ph type="body" sz="quarter" idx="21"/>
          </p:nvPr>
        </p:nvSpPr>
        <p:spPr>
          <a:xfrm>
            <a:off x="6172200" y="1681163"/>
            <a:ext cx="5183188" cy="823913"/>
          </a:xfrm>
          <a:prstGeom prst="rect">
            <a:avLst/>
          </a:prstGeom>
        </p:spPr>
        <p:txBody>
          <a:bodyPr anchor="b">
            <a:normAutofit fontScale="100000" lnSpcReduction="0"/>
          </a:bodyPr>
          <a:lstStyle/>
          <a:p>
            <a:pPr marL="0" indent="0">
              <a:buSzTx/>
              <a:buFontTx/>
              <a:buNone/>
              <a:defRPr b="1" sz="2400"/>
            </a:pPr>
          </a:p>
        </p:txBody>
      </p:sp>
      <p:sp>
        <p:nvSpPr>
          <p:cNvPr id="48" name="Slide Number"/>
          <p:cNvSpPr txBox="1"/>
          <p:nvPr>
            <p:ph type="sldNum" sz="quarter" idx="2"/>
          </p:nvPr>
        </p:nvSpPr>
        <p:spPr>
          <a:xfrm>
            <a:off x="11127811" y="6060022"/>
            <a:ext cx="330161" cy="3327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5" name="Title Text"/>
          <p:cNvSpPr txBox="1"/>
          <p:nvPr>
            <p:ph type="title"/>
          </p:nvPr>
        </p:nvSpPr>
        <p:spPr>
          <a:xfrm>
            <a:off x="838200" y="365125"/>
            <a:ext cx="10515600" cy="1325563"/>
          </a:xfrm>
          <a:prstGeom prst="rect">
            <a:avLst/>
          </a:prstGeom>
        </p:spPr>
        <p:txBody>
          <a:bodyPr anchor="t">
            <a:normAutofit fontScale="100000" lnSpcReduction="0"/>
          </a:bodyPr>
          <a:lstStyle/>
          <a:p>
            <a:pPr/>
            <a:r>
              <a:t>Title Text</a:t>
            </a:r>
          </a:p>
        </p:txBody>
      </p:sp>
      <p:sp>
        <p:nvSpPr>
          <p:cNvPr id="56" name="Slide Number"/>
          <p:cNvSpPr txBox="1"/>
          <p:nvPr>
            <p:ph type="sldNum" sz="quarter" idx="2"/>
          </p:nvPr>
        </p:nvSpPr>
        <p:spPr>
          <a:xfrm>
            <a:off x="11127811" y="6060022"/>
            <a:ext cx="330161" cy="3327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3" name="Slide Number"/>
          <p:cNvSpPr txBox="1"/>
          <p:nvPr>
            <p:ph type="sldNum" sz="quarter" idx="2"/>
          </p:nvPr>
        </p:nvSpPr>
        <p:spPr>
          <a:xfrm>
            <a:off x="11127811" y="6060022"/>
            <a:ext cx="330161" cy="3327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0" name="Title Text"/>
          <p:cNvSpPr txBox="1"/>
          <p:nvPr>
            <p:ph type="title"/>
          </p:nvPr>
        </p:nvSpPr>
        <p:spPr>
          <a:xfrm>
            <a:off x="839787" y="457200"/>
            <a:ext cx="3932239" cy="1600200"/>
          </a:xfrm>
          <a:prstGeom prst="rect">
            <a:avLst/>
          </a:prstGeom>
        </p:spPr>
        <p:txBody>
          <a:bodyPr anchor="b">
            <a:normAutofit fontScale="100000" lnSpcReduction="0"/>
          </a:bodyPr>
          <a:lstStyle>
            <a:lvl1pPr>
              <a:defRPr sz="3200"/>
            </a:lvl1pPr>
          </a:lstStyle>
          <a:p>
            <a:pPr/>
            <a:r>
              <a:t>Title Text</a:t>
            </a:r>
          </a:p>
        </p:txBody>
      </p:sp>
      <p:sp>
        <p:nvSpPr>
          <p:cNvPr id="71" name="Body Level One…"/>
          <p:cNvSpPr txBox="1"/>
          <p:nvPr>
            <p:ph type="body" sz="half" idx="1"/>
          </p:nvPr>
        </p:nvSpPr>
        <p:spPr>
          <a:xfrm>
            <a:off x="5183187" y="987425"/>
            <a:ext cx="6172201" cy="4873625"/>
          </a:xfrm>
          <a:prstGeom prst="rect">
            <a:avLst/>
          </a:prstGeom>
        </p:spPr>
        <p:txBody>
          <a:bodyPr>
            <a:normAutofit fontScale="100000" lnSpcReduction="0"/>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Body Level One</a:t>
            </a:r>
          </a:p>
          <a:p>
            <a:pPr lvl="1"/>
            <a:r>
              <a:t>Body Level Two</a:t>
            </a:r>
          </a:p>
          <a:p>
            <a:pPr lvl="2"/>
            <a:r>
              <a:t>Body Level Three</a:t>
            </a:r>
          </a:p>
          <a:p>
            <a:pPr lvl="3"/>
            <a:r>
              <a:t>Body Level Four</a:t>
            </a:r>
          </a:p>
          <a:p>
            <a:pPr lvl="4"/>
            <a:r>
              <a:t>Body Level Five</a:t>
            </a:r>
          </a:p>
        </p:txBody>
      </p:sp>
      <p:sp>
        <p:nvSpPr>
          <p:cNvPr id="72" name="Text Placeholder 3"/>
          <p:cNvSpPr/>
          <p:nvPr>
            <p:ph type="body" sz="quarter" idx="21"/>
          </p:nvPr>
        </p:nvSpPr>
        <p:spPr>
          <a:xfrm>
            <a:off x="839787" y="2057400"/>
            <a:ext cx="3932238" cy="3811588"/>
          </a:xfrm>
          <a:prstGeom prst="rect">
            <a:avLst/>
          </a:prstGeom>
        </p:spPr>
        <p:txBody>
          <a:bodyPr>
            <a:normAutofit fontScale="100000" lnSpcReduction="0"/>
          </a:bodyPr>
          <a:lstStyle/>
          <a:p>
            <a:pPr marL="0" indent="0">
              <a:buSzTx/>
              <a:buFontTx/>
              <a:buNone/>
              <a:defRPr sz="1600"/>
            </a:pPr>
          </a:p>
        </p:txBody>
      </p:sp>
      <p:sp>
        <p:nvSpPr>
          <p:cNvPr id="73" name="Slide Number"/>
          <p:cNvSpPr txBox="1"/>
          <p:nvPr>
            <p:ph type="sldNum" sz="quarter" idx="2"/>
          </p:nvPr>
        </p:nvSpPr>
        <p:spPr>
          <a:xfrm>
            <a:off x="11127811" y="6060022"/>
            <a:ext cx="330161" cy="3327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0" name="Title Text"/>
          <p:cNvSpPr txBox="1"/>
          <p:nvPr>
            <p:ph type="title"/>
          </p:nvPr>
        </p:nvSpPr>
        <p:spPr>
          <a:xfrm>
            <a:off x="839787" y="457200"/>
            <a:ext cx="3932239" cy="1600200"/>
          </a:xfrm>
          <a:prstGeom prst="rect">
            <a:avLst/>
          </a:prstGeom>
        </p:spPr>
        <p:txBody>
          <a:bodyPr anchor="b">
            <a:normAutofit fontScale="100000" lnSpcReduction="0"/>
          </a:bodyPr>
          <a:lstStyle>
            <a:lvl1pPr>
              <a:defRPr sz="3200"/>
            </a:lvl1pPr>
          </a:lstStyle>
          <a:p>
            <a:pPr/>
            <a:r>
              <a:t>Title Text</a:t>
            </a:r>
          </a:p>
        </p:txBody>
      </p:sp>
      <p:sp>
        <p:nvSpPr>
          <p:cNvPr id="81" name="Picture Placeholder 2"/>
          <p:cNvSpPr/>
          <p:nvPr>
            <p:ph type="pic" sz="half" idx="21"/>
          </p:nvPr>
        </p:nvSpPr>
        <p:spPr>
          <a:xfrm>
            <a:off x="5183187" y="987425"/>
            <a:ext cx="6172201" cy="4873625"/>
          </a:xfrm>
          <a:prstGeom prst="rect">
            <a:avLst/>
          </a:prstGeom>
        </p:spPr>
        <p:txBody>
          <a:bodyPr lIns="91439" rIns="91439"/>
          <a:lstStyle/>
          <a:p>
            <a:pPr/>
          </a:p>
        </p:txBody>
      </p:sp>
      <p:sp>
        <p:nvSpPr>
          <p:cNvPr id="82" name="Body Level One…"/>
          <p:cNvSpPr txBox="1"/>
          <p:nvPr>
            <p:ph type="body" sz="quarter" idx="1"/>
          </p:nvPr>
        </p:nvSpPr>
        <p:spPr>
          <a:xfrm>
            <a:off x="839787" y="2057400"/>
            <a:ext cx="3932239" cy="3811588"/>
          </a:xfrm>
          <a:prstGeom prst="rect">
            <a:avLst/>
          </a:prstGeom>
        </p:spPr>
        <p:txBody>
          <a:bodyPr>
            <a:normAutofit fontScale="100000" lnSpcReduction="0"/>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83" name="Slide Number"/>
          <p:cNvSpPr txBox="1"/>
          <p:nvPr>
            <p:ph type="sldNum" sz="quarter" idx="2"/>
          </p:nvPr>
        </p:nvSpPr>
        <p:spPr>
          <a:xfrm>
            <a:off x="11127811" y="6060022"/>
            <a:ext cx="330161" cy="3327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09600" y="92074"/>
            <a:ext cx="10972800" cy="1508127"/>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3" name="Body Level One…"/>
          <p:cNvSpPr txBox="1"/>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127811" y="6060021"/>
            <a:ext cx="330161" cy="332741"/>
          </a:xfrm>
          <a:prstGeom prst="rect">
            <a:avLst/>
          </a:prstGeom>
          <a:ln w="12700">
            <a:miter lim="400000"/>
          </a:ln>
        </p:spPr>
        <p:txBody>
          <a:bodyPr wrap="none" lIns="45719" rIns="45719" anchor="ctr">
            <a:spAutoFit/>
          </a:bodyPr>
          <a:lstStyle>
            <a:lvl1pPr algn="r">
              <a:defRPr sz="1600">
                <a:solidFill>
                  <a:srgbClr val="1C7DDB"/>
                </a:solidFill>
                <a:latin typeface="Abadi"/>
                <a:ea typeface="Abadi"/>
                <a:cs typeface="Abadi"/>
                <a:sym typeface="Abadi"/>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1pPr>
      <a:lvl2pPr marL="0" marR="0" indent="4572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2pPr>
      <a:lvl3pPr marL="0" marR="0" indent="9144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jpeg"/><Relationship Id="rId3"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hyperlink" Target="https://github.com/error34043/coursera-ibm-capstone/blob/main/Data%20wrangling.ipynb" TargetMode="External"/><Relationship Id="rId4" Type="http://schemas.openxmlformats.org/officeDocument/2006/relationships/image" Target="../media/image5.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hyperlink" Target="https://github.com/error34043/coursera-ibm-capstone/blob/main/Exploratory%20Data%20Analysis%20with%20Data%20Visualization.ipynb" TargetMode="Externa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hyperlink" Target="https://github.com/error34043/coursera-ibm-capstone/blob/main/Exploratory%20Data%20Analysis%20with%20SQL.ipynb" TargetMode="Externa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hyperlink" Target="https://github.com/error34043/coursera-ibm-capstone/blob/main/Interactive%20Visual%20Analytics%20with%20Folium.ipynb" TargetMode="Externa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hyperlink" Target="https://github.com/error34043/coursera-ibm-capstone/blob/main/spacex_dash_app.py" TargetMode="Externa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hyperlink" Target="https://github.com/error34043/coursera-ibm-capstone/blob/main/Machine%20Learning%20Prediction.ipynb" TargetMode="Externa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8.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9.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0.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1.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2.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3.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4.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5.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6.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7.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8.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9.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0.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1.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2.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3.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5.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6.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7.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e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8.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9.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0.png"/><Relationship Id="rId4" Type="http://schemas.openxmlformats.org/officeDocument/2006/relationships/image" Target="../media/image31.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2.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3.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hyperlink" Target="http://w3schools.com" TargetMode="Externa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hyperlink" Target="https://github.com/error34043/coursera-ibm-capstone/blob/main/Data%20Collection%20with%20API.ipynb" TargetMode="External"/></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hyperlink" Target="https://github.com/error34043/coursera-ibm-capstone/blob/main/Data%20Collection%20with%20Web%20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6" name="TextBox 5"/>
          <p:cNvSpPr txBox="1"/>
          <p:nvPr/>
        </p:nvSpPr>
        <p:spPr>
          <a:xfrm>
            <a:off x="934265" y="4568733"/>
            <a:ext cx="2423161"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a:solidFill>
                  <a:srgbClr val="E7E6E6"/>
                </a:solidFill>
                <a:latin typeface="Abadi"/>
                <a:ea typeface="Abadi"/>
                <a:cs typeface="Abadi"/>
                <a:sym typeface="Abadi"/>
              </a:defRPr>
            </a:pPr>
            <a:r>
              <a:t>Sanjana Hemdev</a:t>
            </a:r>
          </a:p>
          <a:p>
            <a:pPr>
              <a:defRPr>
                <a:solidFill>
                  <a:srgbClr val="E7E6E6"/>
                </a:solidFill>
                <a:latin typeface="Abadi"/>
                <a:ea typeface="Abadi"/>
                <a:cs typeface="Abadi"/>
                <a:sym typeface="Abadi"/>
              </a:defRPr>
            </a:pPr>
            <a:r>
              <a:t>12/28/2024</a:t>
            </a:r>
          </a:p>
        </p:txBody>
      </p:sp>
      <p:pic>
        <p:nvPicPr>
          <p:cNvPr id="127" name="Picture 2" descr="Picture 2"/>
          <p:cNvPicPr>
            <a:picLocks noChangeAspect="1"/>
          </p:cNvPicPr>
          <p:nvPr/>
        </p:nvPicPr>
        <p:blipFill>
          <a:blip r:embed="rId3">
            <a:extLst/>
          </a:blip>
          <a:stretch>
            <a:fillRect/>
          </a:stretch>
        </p:blipFill>
        <p:spPr>
          <a:xfrm>
            <a:off x="889820" y="676828"/>
            <a:ext cx="2104103" cy="629184"/>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2"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3" name="Content Placeholder 4"/>
          <p:cNvSpPr txBox="1"/>
          <p:nvPr>
            <p:ph type="body" sz="half" idx="4294967295"/>
          </p:nvPr>
        </p:nvSpPr>
        <p:spPr>
          <a:xfrm>
            <a:off x="770010" y="1825624"/>
            <a:ext cx="6236794" cy="4351339"/>
          </a:xfrm>
          <a:prstGeom prst="rect">
            <a:avLst/>
          </a:prstGeom>
        </p:spPr>
        <p:txBody>
          <a:bodyPr>
            <a:normAutofit fontScale="100000" lnSpcReduction="0"/>
          </a:bodyPr>
          <a:lstStyle/>
          <a:p>
            <a:pPr marL="0" indent="0" defTabSz="786384">
              <a:spcBef>
                <a:spcPts val="800"/>
              </a:spcBef>
              <a:buSzTx/>
              <a:buFontTx/>
              <a:buNone/>
              <a:defRPr sz="1892">
                <a:solidFill>
                  <a:srgbClr val="292929"/>
                </a:solidFill>
                <a:latin typeface="Abadi"/>
                <a:ea typeface="Abadi"/>
                <a:cs typeface="Abadi"/>
                <a:sym typeface="Abadi"/>
              </a:defRPr>
            </a:pPr>
            <a:r>
              <a:t>In the dataset, there are several different cases where the booster did not land successfully. Sometimes, a landing was attempted but failed due to an accident; for example, True Ocean means the mission outcome was successfully landed to a specific region of the ocean. True RTLS means the mission outcome was successfully landed to a ground pad. False RTLS means the mission outcome was unsuccessfully landed to a ground pad. True ASDS means the mission outcome was successfully landed on a drone ship. False ASDS means the mission outcome was unsuccessfully landed on a drone ship.</a:t>
            </a:r>
          </a:p>
          <a:p>
            <a:pPr marL="0" indent="0" defTabSz="786384">
              <a:spcBef>
                <a:spcPts val="800"/>
              </a:spcBef>
              <a:buSzTx/>
              <a:buFontTx/>
              <a:buNone/>
              <a:defRPr sz="1892">
                <a:solidFill>
                  <a:srgbClr val="292929"/>
                </a:solidFill>
                <a:latin typeface="Abadi"/>
                <a:ea typeface="Abadi"/>
                <a:cs typeface="Abadi"/>
                <a:sym typeface="Abadi"/>
              </a:defRPr>
            </a:pPr>
            <a:r>
              <a:t>We mainly convert those outcomes into Training Labels with “1” meaning the booster successfully landed and “0” meaning it was unsuccessful.</a:t>
            </a:r>
          </a:p>
          <a:p>
            <a:pPr marL="0" indent="0" defTabSz="786384">
              <a:spcBef>
                <a:spcPts val="800"/>
              </a:spcBef>
              <a:buSzTx/>
              <a:buFontTx/>
              <a:buNone/>
              <a:defRPr sz="1892">
                <a:solidFill>
                  <a:srgbClr val="292929"/>
                </a:solidFill>
                <a:latin typeface="Abadi"/>
                <a:ea typeface="Abadi"/>
                <a:cs typeface="Abadi"/>
                <a:sym typeface="Abadi"/>
              </a:defRPr>
            </a:pPr>
            <a:r>
              <a:t>Link to GitHub: </a:t>
            </a:r>
            <a:r>
              <a:rPr u="sng">
                <a:solidFill>
                  <a:srgbClr val="0563C1"/>
                </a:solidFill>
                <a:uFill>
                  <a:solidFill>
                    <a:srgbClr val="0563C1"/>
                  </a:solidFill>
                </a:uFill>
                <a:hlinkClick r:id="rId3" invalidUrl="" action="" tgtFrame="" tooltip="" history="1" highlightClick="0" endSnd="0"/>
              </a:rPr>
              <a:t>Data Wrangling</a:t>
            </a:r>
          </a:p>
        </p:txBody>
      </p:sp>
      <p:sp>
        <p:nvSpPr>
          <p:cNvPr id="164"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Data Wrangling</a:t>
            </a:r>
          </a:p>
        </p:txBody>
      </p:sp>
      <p:pic>
        <p:nvPicPr>
          <p:cNvPr id="165" name="Screenshot 2024-12-28 at 3.33.56 PM.png" descr="Screenshot 2024-12-28 at 3.33.56 PM.png"/>
          <p:cNvPicPr>
            <a:picLocks noChangeAspect="1"/>
          </p:cNvPicPr>
          <p:nvPr/>
        </p:nvPicPr>
        <p:blipFill>
          <a:blip r:embed="rId4">
            <a:extLst/>
          </a:blip>
          <a:stretch>
            <a:fillRect/>
          </a:stretch>
        </p:blipFill>
        <p:spPr>
          <a:xfrm>
            <a:off x="7317707" y="1861614"/>
            <a:ext cx="4025969" cy="4351519"/>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7" name="Slide Number Placeholder 3"/>
          <p:cNvSpPr txBox="1"/>
          <p:nvPr>
            <p:ph type="sldNum" sz="quarter" idx="4294967295"/>
          </p:nvPr>
        </p:nvSpPr>
        <p:spPr>
          <a:xfrm>
            <a:off x="11142793" y="6060022"/>
            <a:ext cx="315179"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8" name="Content Placeholder 4"/>
          <p:cNvSpPr txBox="1"/>
          <p:nvPr>
            <p:ph type="body" idx="4294967295"/>
          </p:nvPr>
        </p:nvSpPr>
        <p:spPr>
          <a:xfrm>
            <a:off x="770010" y="1825625"/>
            <a:ext cx="10515602" cy="4351338"/>
          </a:xfrm>
          <a:prstGeom prst="rect">
            <a:avLst/>
          </a:prstGeom>
        </p:spPr>
        <p:txBody>
          <a:bodyPr>
            <a:normAutofit fontScale="100000" lnSpcReduction="0"/>
          </a:bodyPr>
          <a:lstStyle/>
          <a:p>
            <a:pPr marL="0" indent="0" defTabSz="886968">
              <a:lnSpc>
                <a:spcPct val="100000"/>
              </a:lnSpc>
              <a:spcBef>
                <a:spcPts val="1300"/>
              </a:spcBef>
              <a:buSzTx/>
              <a:buFontTx/>
              <a:buNone/>
              <a:defRPr sz="2134">
                <a:solidFill>
                  <a:srgbClr val="292929"/>
                </a:solidFill>
                <a:latin typeface="Abadi"/>
                <a:ea typeface="Abadi"/>
                <a:cs typeface="Abadi"/>
                <a:sym typeface="Abadi"/>
              </a:defRPr>
            </a:pPr>
            <a:r>
              <a:t>Charts plotted:</a:t>
            </a:r>
          </a:p>
          <a:p>
            <a:pPr lvl="1" marL="583531" indent="-213961" defTabSz="886968">
              <a:lnSpc>
                <a:spcPct val="100000"/>
              </a:lnSpc>
              <a:spcBef>
                <a:spcPts val="1300"/>
              </a:spcBef>
              <a:buFontTx/>
              <a:defRPr sz="2134">
                <a:solidFill>
                  <a:srgbClr val="292929"/>
                </a:solidFill>
                <a:latin typeface="Abadi"/>
                <a:ea typeface="Abadi"/>
                <a:cs typeface="Abadi"/>
                <a:sym typeface="Abadi"/>
              </a:defRPr>
            </a:pPr>
            <a:r>
              <a:t>Flight Number vs. Payload Mass</a:t>
            </a:r>
          </a:p>
          <a:p>
            <a:pPr lvl="1" marL="583531" indent="-213961" defTabSz="886968">
              <a:lnSpc>
                <a:spcPct val="100000"/>
              </a:lnSpc>
              <a:spcBef>
                <a:spcPts val="1300"/>
              </a:spcBef>
              <a:buFontTx/>
              <a:defRPr sz="2134">
                <a:solidFill>
                  <a:srgbClr val="292929"/>
                </a:solidFill>
                <a:latin typeface="Abadi"/>
                <a:ea typeface="Abadi"/>
                <a:cs typeface="Abadi"/>
                <a:sym typeface="Abadi"/>
              </a:defRPr>
            </a:pPr>
            <a:r>
              <a:t>Flight Number vs. Launch Site</a:t>
            </a:r>
          </a:p>
          <a:p>
            <a:pPr lvl="1" marL="583531" indent="-213961" defTabSz="886968">
              <a:lnSpc>
                <a:spcPct val="100000"/>
              </a:lnSpc>
              <a:spcBef>
                <a:spcPts val="1300"/>
              </a:spcBef>
              <a:buFontTx/>
              <a:defRPr sz="2134">
                <a:solidFill>
                  <a:srgbClr val="292929"/>
                </a:solidFill>
                <a:latin typeface="Abadi"/>
                <a:ea typeface="Abadi"/>
                <a:cs typeface="Abadi"/>
                <a:sym typeface="Abadi"/>
              </a:defRPr>
            </a:pPr>
            <a:r>
              <a:t>Payload Mass vs. Launch Site</a:t>
            </a:r>
          </a:p>
          <a:p>
            <a:pPr lvl="1" marL="583531" indent="-213961" defTabSz="886968">
              <a:lnSpc>
                <a:spcPct val="100000"/>
              </a:lnSpc>
              <a:spcBef>
                <a:spcPts val="1300"/>
              </a:spcBef>
              <a:buFontTx/>
              <a:defRPr sz="2134">
                <a:solidFill>
                  <a:srgbClr val="292929"/>
                </a:solidFill>
                <a:latin typeface="Abadi"/>
                <a:ea typeface="Abadi"/>
                <a:cs typeface="Abadi"/>
                <a:sym typeface="Abadi"/>
              </a:defRPr>
            </a:pPr>
            <a:r>
              <a:t>Orbit Type vs. Success Rate</a:t>
            </a:r>
          </a:p>
          <a:p>
            <a:pPr lvl="1" marL="583531" indent="-213961" defTabSz="886968">
              <a:lnSpc>
                <a:spcPct val="100000"/>
              </a:lnSpc>
              <a:spcBef>
                <a:spcPts val="1300"/>
              </a:spcBef>
              <a:buFontTx/>
              <a:defRPr sz="2134">
                <a:solidFill>
                  <a:srgbClr val="292929"/>
                </a:solidFill>
                <a:latin typeface="Abadi"/>
                <a:ea typeface="Abadi"/>
                <a:cs typeface="Abadi"/>
                <a:sym typeface="Abadi"/>
              </a:defRPr>
            </a:pPr>
            <a:r>
              <a:t>Flight Number vs. Orbit Type</a:t>
            </a:r>
          </a:p>
          <a:p>
            <a:pPr lvl="1" marL="583531" indent="-213961" defTabSz="886968">
              <a:lnSpc>
                <a:spcPct val="100000"/>
              </a:lnSpc>
              <a:spcBef>
                <a:spcPts val="1300"/>
              </a:spcBef>
              <a:buFontTx/>
              <a:defRPr sz="2134">
                <a:solidFill>
                  <a:srgbClr val="292929"/>
                </a:solidFill>
                <a:latin typeface="Abadi"/>
                <a:ea typeface="Abadi"/>
                <a:cs typeface="Abadi"/>
                <a:sym typeface="Abadi"/>
              </a:defRPr>
            </a:pPr>
            <a:r>
              <a:t>Payload Mass vs. Orbit Type</a:t>
            </a:r>
          </a:p>
          <a:p>
            <a:pPr lvl="1" marL="583531" indent="-213961" defTabSz="886968">
              <a:lnSpc>
                <a:spcPct val="100000"/>
              </a:lnSpc>
              <a:spcBef>
                <a:spcPts val="1300"/>
              </a:spcBef>
              <a:buFontTx/>
              <a:defRPr sz="2134">
                <a:solidFill>
                  <a:srgbClr val="292929"/>
                </a:solidFill>
                <a:latin typeface="Abadi"/>
                <a:ea typeface="Abadi"/>
                <a:cs typeface="Abadi"/>
                <a:sym typeface="Abadi"/>
              </a:defRPr>
            </a:pPr>
            <a:r>
              <a:t>Success Rate Yearly Trend</a:t>
            </a:r>
          </a:p>
          <a:p>
            <a:pPr marL="0" indent="0" defTabSz="886968">
              <a:lnSpc>
                <a:spcPct val="100000"/>
              </a:lnSpc>
              <a:spcBef>
                <a:spcPts val="1300"/>
              </a:spcBef>
              <a:buSzTx/>
              <a:buFontTx/>
              <a:buNone/>
              <a:defRPr sz="2134">
                <a:solidFill>
                  <a:srgbClr val="292929"/>
                </a:solidFill>
                <a:latin typeface="Abadi"/>
                <a:ea typeface="Abadi"/>
                <a:cs typeface="Abadi"/>
                <a:sym typeface="Abadi"/>
              </a:defRPr>
            </a:pPr>
            <a:r>
              <a:t>Link to GitHub: </a:t>
            </a:r>
            <a:r>
              <a:rPr u="sng">
                <a:solidFill>
                  <a:srgbClr val="0563C1"/>
                </a:solidFill>
                <a:uFill>
                  <a:solidFill>
                    <a:srgbClr val="0563C1"/>
                  </a:solidFill>
                </a:uFill>
                <a:hlinkClick r:id="rId3" invalidUrl="" action="" tgtFrame="" tooltip="" history="1" highlightClick="0" endSnd="0"/>
              </a:rPr>
              <a:t>EDA with Data Visualization</a:t>
            </a:r>
          </a:p>
        </p:txBody>
      </p:sp>
      <p:sp>
        <p:nvSpPr>
          <p:cNvPr id="169"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EDA with Data Visualization</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1"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2" name="Content Placeholder 4"/>
          <p:cNvSpPr txBox="1"/>
          <p:nvPr>
            <p:ph type="body" idx="4294967295"/>
          </p:nvPr>
        </p:nvSpPr>
        <p:spPr>
          <a:xfrm>
            <a:off x="770010" y="1806575"/>
            <a:ext cx="9745589" cy="4351338"/>
          </a:xfrm>
          <a:prstGeom prst="rect">
            <a:avLst/>
          </a:prstGeom>
        </p:spPr>
        <p:txBody>
          <a:bodyPr>
            <a:normAutofit fontScale="100000" lnSpcReduction="0"/>
          </a:bodyPr>
          <a:lstStyle/>
          <a:p>
            <a:pPr marL="0" indent="0" defTabSz="539495">
              <a:lnSpc>
                <a:spcPct val="100000"/>
              </a:lnSpc>
              <a:spcBef>
                <a:spcPts val="800"/>
              </a:spcBef>
              <a:buSzTx/>
              <a:buFontTx/>
              <a:buNone/>
              <a:defRPr sz="1298">
                <a:solidFill>
                  <a:srgbClr val="292929"/>
                </a:solidFill>
                <a:latin typeface="Abadi"/>
                <a:ea typeface="Abadi"/>
                <a:cs typeface="Abadi"/>
                <a:sym typeface="Abadi"/>
              </a:defRPr>
            </a:pPr>
            <a:r>
              <a:t>SQL queries performed:</a:t>
            </a:r>
          </a:p>
          <a:p>
            <a:pPr marL="130141" indent="-130141" defTabSz="539495">
              <a:lnSpc>
                <a:spcPct val="100000"/>
              </a:lnSpc>
              <a:spcBef>
                <a:spcPts val="800"/>
              </a:spcBef>
              <a:buFontTx/>
              <a:defRPr sz="1298">
                <a:solidFill>
                  <a:srgbClr val="292929"/>
                </a:solidFill>
                <a:latin typeface="Abadi"/>
                <a:ea typeface="Abadi"/>
                <a:cs typeface="Abadi"/>
                <a:sym typeface="Abadi"/>
              </a:defRPr>
            </a:pPr>
            <a:r>
              <a:t>Displaying the names of the unique launch sites in the space mission</a:t>
            </a:r>
          </a:p>
          <a:p>
            <a:pPr marL="130141" indent="-130141" defTabSz="539495">
              <a:lnSpc>
                <a:spcPct val="100000"/>
              </a:lnSpc>
              <a:spcBef>
                <a:spcPts val="800"/>
              </a:spcBef>
              <a:buFontTx/>
              <a:defRPr sz="1298">
                <a:solidFill>
                  <a:srgbClr val="292929"/>
                </a:solidFill>
                <a:latin typeface="Abadi"/>
                <a:ea typeface="Abadi"/>
                <a:cs typeface="Abadi"/>
                <a:sym typeface="Abadi"/>
              </a:defRPr>
            </a:pPr>
            <a:r>
              <a:t>Displaying 5 records where launch sites begin with the string ‘CCA’</a:t>
            </a:r>
          </a:p>
          <a:p>
            <a:pPr marL="130141" indent="-130141" defTabSz="539495">
              <a:lnSpc>
                <a:spcPct val="100000"/>
              </a:lnSpc>
              <a:spcBef>
                <a:spcPts val="800"/>
              </a:spcBef>
              <a:buFontTx/>
              <a:defRPr sz="1298">
                <a:solidFill>
                  <a:srgbClr val="292929"/>
                </a:solidFill>
                <a:latin typeface="Abadi"/>
                <a:ea typeface="Abadi"/>
                <a:cs typeface="Abadi"/>
                <a:sym typeface="Abadi"/>
              </a:defRPr>
            </a:pPr>
            <a:r>
              <a:t>Displaying the total payload mass carried by boosters launched by NASA (CRS)</a:t>
            </a:r>
          </a:p>
          <a:p>
            <a:pPr marL="130141" indent="-130141" defTabSz="539495">
              <a:lnSpc>
                <a:spcPct val="100000"/>
              </a:lnSpc>
              <a:spcBef>
                <a:spcPts val="800"/>
              </a:spcBef>
              <a:buFontTx/>
              <a:defRPr sz="1298">
                <a:solidFill>
                  <a:srgbClr val="292929"/>
                </a:solidFill>
                <a:latin typeface="Abadi"/>
                <a:ea typeface="Abadi"/>
                <a:cs typeface="Abadi"/>
                <a:sym typeface="Abadi"/>
              </a:defRPr>
            </a:pPr>
            <a:r>
              <a:t>Displaying average payload mass carried by booster version F9 v1.1</a:t>
            </a:r>
          </a:p>
          <a:p>
            <a:pPr marL="130141" indent="-130141" defTabSz="539495">
              <a:lnSpc>
                <a:spcPct val="100000"/>
              </a:lnSpc>
              <a:spcBef>
                <a:spcPts val="800"/>
              </a:spcBef>
              <a:buFontTx/>
              <a:defRPr sz="1298">
                <a:solidFill>
                  <a:srgbClr val="292929"/>
                </a:solidFill>
                <a:latin typeface="Abadi"/>
                <a:ea typeface="Abadi"/>
                <a:cs typeface="Abadi"/>
                <a:sym typeface="Abadi"/>
              </a:defRPr>
            </a:pPr>
            <a:r>
              <a:t>Listing the date when the first successful landing outcome in ground pad was achieved</a:t>
            </a:r>
          </a:p>
          <a:p>
            <a:pPr marL="130141" indent="-130141" defTabSz="539495">
              <a:lnSpc>
                <a:spcPct val="100000"/>
              </a:lnSpc>
              <a:spcBef>
                <a:spcPts val="800"/>
              </a:spcBef>
              <a:buFontTx/>
              <a:defRPr sz="1298">
                <a:solidFill>
                  <a:srgbClr val="292929"/>
                </a:solidFill>
                <a:latin typeface="Abadi"/>
                <a:ea typeface="Abadi"/>
                <a:cs typeface="Abadi"/>
                <a:sym typeface="Abadi"/>
              </a:defRPr>
            </a:pPr>
            <a:r>
              <a:t>Listing the names of the boosters which have success in drone ship and have payload mass greater than 4000 but less than 6000</a:t>
            </a:r>
          </a:p>
          <a:p>
            <a:pPr marL="130141" indent="-130141" defTabSz="539495">
              <a:lnSpc>
                <a:spcPct val="100000"/>
              </a:lnSpc>
              <a:spcBef>
                <a:spcPts val="800"/>
              </a:spcBef>
              <a:buFontTx/>
              <a:defRPr sz="1298">
                <a:solidFill>
                  <a:srgbClr val="292929"/>
                </a:solidFill>
                <a:latin typeface="Abadi"/>
                <a:ea typeface="Abadi"/>
                <a:cs typeface="Abadi"/>
                <a:sym typeface="Abadi"/>
              </a:defRPr>
            </a:pPr>
            <a:r>
              <a:t>Listing the total number of successful and failure mission outcomes</a:t>
            </a:r>
          </a:p>
          <a:p>
            <a:pPr marL="130141" indent="-130141" defTabSz="539495">
              <a:lnSpc>
                <a:spcPct val="100000"/>
              </a:lnSpc>
              <a:spcBef>
                <a:spcPts val="800"/>
              </a:spcBef>
              <a:buFontTx/>
              <a:defRPr sz="1298">
                <a:solidFill>
                  <a:srgbClr val="292929"/>
                </a:solidFill>
                <a:latin typeface="Abadi"/>
                <a:ea typeface="Abadi"/>
                <a:cs typeface="Abadi"/>
                <a:sym typeface="Abadi"/>
              </a:defRPr>
            </a:pPr>
            <a:r>
              <a:t>Listing the names of the booster versions which have carried the maximum payload mass</a:t>
            </a:r>
          </a:p>
          <a:p>
            <a:pPr marL="130141" indent="-130141" defTabSz="539495">
              <a:lnSpc>
                <a:spcPct val="100000"/>
              </a:lnSpc>
              <a:spcBef>
                <a:spcPts val="800"/>
              </a:spcBef>
              <a:buFontTx/>
              <a:defRPr sz="1298">
                <a:solidFill>
                  <a:srgbClr val="292929"/>
                </a:solidFill>
                <a:latin typeface="Abadi"/>
                <a:ea typeface="Abadi"/>
                <a:cs typeface="Abadi"/>
                <a:sym typeface="Abadi"/>
              </a:defRPr>
            </a:pPr>
            <a:r>
              <a:t>Listing the failed landing outcomes in drone ship, their booster versions and launch site names for the months in year 2015</a:t>
            </a:r>
          </a:p>
          <a:p>
            <a:pPr marL="130141" indent="-130141" defTabSz="539495">
              <a:lnSpc>
                <a:spcPct val="100000"/>
              </a:lnSpc>
              <a:spcBef>
                <a:spcPts val="800"/>
              </a:spcBef>
              <a:buFontTx/>
              <a:defRPr sz="1298">
                <a:solidFill>
                  <a:srgbClr val="292929"/>
                </a:solidFill>
                <a:latin typeface="Abadi"/>
                <a:ea typeface="Abadi"/>
                <a:cs typeface="Abadi"/>
                <a:sym typeface="Abadi"/>
              </a:defRPr>
            </a:pPr>
            <a:r>
              <a:t>Ranking the count of landing outcomes (such as Failure (drone ship) or Success (ground pad)) between the date 2010-06-04 and 2017-03-20 in descending order</a:t>
            </a:r>
          </a:p>
          <a:p>
            <a:pPr marL="130141" indent="-130141" defTabSz="539495">
              <a:lnSpc>
                <a:spcPct val="100000"/>
              </a:lnSpc>
              <a:spcBef>
                <a:spcPts val="800"/>
              </a:spcBef>
              <a:buFontTx/>
              <a:defRPr sz="1298">
                <a:solidFill>
                  <a:srgbClr val="292929"/>
                </a:solidFill>
                <a:latin typeface="Abadi"/>
                <a:ea typeface="Abadi"/>
                <a:cs typeface="Abadi"/>
                <a:sym typeface="Abadi"/>
              </a:defRPr>
            </a:pPr>
          </a:p>
          <a:p>
            <a:pPr marL="130141" indent="-130141" defTabSz="539495">
              <a:lnSpc>
                <a:spcPct val="100000"/>
              </a:lnSpc>
              <a:spcBef>
                <a:spcPts val="800"/>
              </a:spcBef>
              <a:buFontTx/>
              <a:defRPr sz="1298">
                <a:solidFill>
                  <a:srgbClr val="292929"/>
                </a:solidFill>
                <a:latin typeface="Abadi"/>
                <a:ea typeface="Abadi"/>
                <a:cs typeface="Abadi"/>
                <a:sym typeface="Abadi"/>
              </a:defRPr>
            </a:pPr>
            <a:r>
              <a:t>Link to GitHub: </a:t>
            </a:r>
            <a:r>
              <a:rPr u="sng">
                <a:solidFill>
                  <a:srgbClr val="0563C1"/>
                </a:solidFill>
                <a:uFill>
                  <a:solidFill>
                    <a:srgbClr val="0563C1"/>
                  </a:solidFill>
                </a:uFill>
                <a:hlinkClick r:id="rId3" invalidUrl="" action="" tgtFrame="" tooltip="" history="1" highlightClick="0" endSnd="0"/>
              </a:rPr>
              <a:t>EDA with SQL</a:t>
            </a:r>
          </a:p>
        </p:txBody>
      </p:sp>
      <p:sp>
        <p:nvSpPr>
          <p:cNvPr id="173"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EDA with SQL</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5"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6" name="Content Placeholder 4"/>
          <p:cNvSpPr txBox="1"/>
          <p:nvPr>
            <p:ph type="body" idx="4294967295"/>
          </p:nvPr>
        </p:nvSpPr>
        <p:spPr>
          <a:xfrm>
            <a:off x="838200" y="1875053"/>
            <a:ext cx="10515600" cy="4351339"/>
          </a:xfrm>
          <a:prstGeom prst="rect">
            <a:avLst/>
          </a:prstGeom>
        </p:spPr>
        <p:txBody>
          <a:bodyPr>
            <a:normAutofit fontScale="100000" lnSpcReduction="0"/>
          </a:bodyPr>
          <a:lstStyle/>
          <a:p>
            <a:pPr marL="166878" indent="-166878" defTabSz="667512">
              <a:lnSpc>
                <a:spcPct val="100000"/>
              </a:lnSpc>
              <a:defRPr sz="1606">
                <a:solidFill>
                  <a:srgbClr val="292929"/>
                </a:solidFill>
                <a:latin typeface="Abadi"/>
                <a:ea typeface="Abadi"/>
                <a:cs typeface="Abadi"/>
                <a:sym typeface="Abadi"/>
              </a:defRPr>
            </a:pPr>
            <a:r>
              <a:t>Markers of all Launch Sites:</a:t>
            </a:r>
          </a:p>
          <a:p>
            <a:pPr lvl="1" marL="500634" indent="-166878" defTabSz="667512">
              <a:lnSpc>
                <a:spcPct val="100000"/>
              </a:lnSpc>
              <a:defRPr sz="1606">
                <a:solidFill>
                  <a:srgbClr val="292929"/>
                </a:solidFill>
                <a:latin typeface="Abadi"/>
                <a:ea typeface="Abadi"/>
                <a:cs typeface="Abadi"/>
                <a:sym typeface="Abadi"/>
              </a:defRPr>
            </a:pPr>
            <a:r>
              <a:t>Added Marker with Circle, Popup Label and Text Label of NASA Johnson Space Center using latitude and longitude coordinates as a start location.</a:t>
            </a:r>
          </a:p>
          <a:p>
            <a:pPr lvl="1" marL="500634" indent="-166878" defTabSz="667512">
              <a:lnSpc>
                <a:spcPct val="100000"/>
              </a:lnSpc>
              <a:defRPr sz="1606">
                <a:solidFill>
                  <a:srgbClr val="292929"/>
                </a:solidFill>
                <a:latin typeface="Abadi"/>
                <a:ea typeface="Abadi"/>
                <a:cs typeface="Abadi"/>
                <a:sym typeface="Abadi"/>
              </a:defRPr>
            </a:pPr>
            <a:r>
              <a:t>Added Markers with Circle, Popup Label and Text Label of all Launch Sites using their latitude and longitude coordinates to show their geographical locations and proximity to Equator and coasts.</a:t>
            </a:r>
          </a:p>
          <a:p>
            <a:pPr marL="166878" indent="-166878" defTabSz="667512">
              <a:lnSpc>
                <a:spcPct val="100000"/>
              </a:lnSpc>
              <a:defRPr sz="1606">
                <a:solidFill>
                  <a:srgbClr val="292929"/>
                </a:solidFill>
                <a:latin typeface="Abadi"/>
                <a:ea typeface="Abadi"/>
                <a:cs typeface="Abadi"/>
                <a:sym typeface="Abadi"/>
              </a:defRPr>
            </a:pPr>
            <a:r>
              <a:t>Colored Markers of the launch outcomes for each Launch Site:</a:t>
            </a:r>
          </a:p>
          <a:p>
            <a:pPr lvl="1" marL="500634" indent="-166878" defTabSz="667512">
              <a:lnSpc>
                <a:spcPct val="100000"/>
              </a:lnSpc>
              <a:defRPr sz="1606">
                <a:solidFill>
                  <a:srgbClr val="292929"/>
                </a:solidFill>
                <a:latin typeface="Abadi"/>
                <a:ea typeface="Abadi"/>
                <a:cs typeface="Abadi"/>
                <a:sym typeface="Abadi"/>
              </a:defRPr>
            </a:pPr>
            <a:r>
              <a:t>Added colored Markers of success (Green) and failed (Red) launches using Marker Cluster to identify which launch sites have relatively high success rates.</a:t>
            </a:r>
          </a:p>
          <a:p>
            <a:pPr marL="166878" indent="-166878" defTabSz="667512">
              <a:lnSpc>
                <a:spcPct val="100000"/>
              </a:lnSpc>
              <a:defRPr sz="1606">
                <a:solidFill>
                  <a:srgbClr val="292929"/>
                </a:solidFill>
                <a:latin typeface="Abadi"/>
                <a:ea typeface="Abadi"/>
                <a:cs typeface="Abadi"/>
                <a:sym typeface="Abadi"/>
              </a:defRPr>
            </a:pPr>
            <a:r>
              <a:t>Distances between a Launch Site to its proximities:</a:t>
            </a:r>
          </a:p>
          <a:p>
            <a:pPr lvl="1" marL="500634" indent="-166878" defTabSz="667512">
              <a:lnSpc>
                <a:spcPct val="100000"/>
              </a:lnSpc>
              <a:defRPr sz="1606">
                <a:solidFill>
                  <a:srgbClr val="292929"/>
                </a:solidFill>
                <a:latin typeface="Abadi"/>
                <a:ea typeface="Abadi"/>
                <a:cs typeface="Abadi"/>
                <a:sym typeface="Abadi"/>
              </a:defRPr>
            </a:pPr>
            <a:r>
              <a:t>Added colored Lines to show distances between the Launch Site KSC LC-39A (as an example) and its proximities like Railway, Highway, Coastline and Closest City.</a:t>
            </a:r>
          </a:p>
          <a:p>
            <a:pPr marL="166878" indent="-166878" defTabSz="667512">
              <a:lnSpc>
                <a:spcPct val="100000"/>
              </a:lnSpc>
              <a:defRPr sz="1606">
                <a:solidFill>
                  <a:srgbClr val="292929"/>
                </a:solidFill>
                <a:latin typeface="Abadi"/>
                <a:ea typeface="Abadi"/>
                <a:cs typeface="Abadi"/>
                <a:sym typeface="Abadi"/>
              </a:defRPr>
            </a:pPr>
          </a:p>
          <a:p>
            <a:pPr marL="166878" indent="-166878" defTabSz="667512">
              <a:lnSpc>
                <a:spcPct val="100000"/>
              </a:lnSpc>
              <a:defRPr sz="1606">
                <a:solidFill>
                  <a:srgbClr val="292929"/>
                </a:solidFill>
                <a:latin typeface="Abadi"/>
                <a:ea typeface="Abadi"/>
                <a:cs typeface="Abadi"/>
                <a:sym typeface="Abadi"/>
              </a:defRPr>
            </a:pPr>
            <a:r>
              <a:t>Link to GitHub: </a:t>
            </a:r>
            <a:r>
              <a:rPr u="sng">
                <a:solidFill>
                  <a:srgbClr val="0563C1"/>
                </a:solidFill>
                <a:uFill>
                  <a:solidFill>
                    <a:srgbClr val="0563C1"/>
                  </a:solidFill>
                </a:uFill>
                <a:hlinkClick r:id="rId3" invalidUrl="" action="" tgtFrame="" tooltip="" history="1" highlightClick="0" endSnd="0"/>
              </a:rPr>
              <a:t>Interactive Visual Analytics with Folium</a:t>
            </a:r>
          </a:p>
        </p:txBody>
      </p:sp>
      <p:sp>
        <p:nvSpPr>
          <p:cNvPr id="177"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Build an Interactive Map with Folium</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9"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0" name="Content Placeholder 4"/>
          <p:cNvSpPr txBox="1"/>
          <p:nvPr>
            <p:ph type="body" idx="4294967295"/>
          </p:nvPr>
        </p:nvSpPr>
        <p:spPr>
          <a:xfrm>
            <a:off x="770010" y="1825625"/>
            <a:ext cx="9745589" cy="4351338"/>
          </a:xfrm>
          <a:prstGeom prst="rect">
            <a:avLst/>
          </a:prstGeom>
        </p:spPr>
        <p:txBody>
          <a:bodyPr>
            <a:normAutofit fontScale="100000" lnSpcReduction="0"/>
          </a:bodyPr>
          <a:lstStyle/>
          <a:p>
            <a:pPr marL="180594" indent="-180594" defTabSz="722376">
              <a:lnSpc>
                <a:spcPct val="100000"/>
              </a:lnSpc>
              <a:spcBef>
                <a:spcPts val="1100"/>
              </a:spcBef>
              <a:defRPr sz="1738">
                <a:solidFill>
                  <a:srgbClr val="292929"/>
                </a:solidFill>
                <a:latin typeface="Abadi"/>
                <a:ea typeface="Abadi"/>
                <a:cs typeface="Abadi"/>
                <a:sym typeface="Abadi"/>
              </a:defRPr>
            </a:pPr>
            <a:r>
              <a:t>Launch Sites Dropdown List:</a:t>
            </a:r>
          </a:p>
          <a:p>
            <a:pPr lvl="1" marL="541781" indent="-180594" defTabSz="722376">
              <a:lnSpc>
                <a:spcPct val="100000"/>
              </a:lnSpc>
              <a:spcBef>
                <a:spcPts val="1100"/>
              </a:spcBef>
              <a:defRPr sz="1738">
                <a:solidFill>
                  <a:srgbClr val="292929"/>
                </a:solidFill>
                <a:latin typeface="Abadi"/>
                <a:ea typeface="Abadi"/>
                <a:cs typeface="Abadi"/>
                <a:sym typeface="Abadi"/>
              </a:defRPr>
            </a:pPr>
            <a:r>
              <a:t>Added a dropdown list to enable Launch Site selection.</a:t>
            </a:r>
          </a:p>
          <a:p>
            <a:pPr marL="180594" indent="-180594" defTabSz="722376">
              <a:lnSpc>
                <a:spcPct val="100000"/>
              </a:lnSpc>
              <a:spcBef>
                <a:spcPts val="1100"/>
              </a:spcBef>
              <a:defRPr sz="1738">
                <a:solidFill>
                  <a:srgbClr val="292929"/>
                </a:solidFill>
                <a:latin typeface="Abadi"/>
                <a:ea typeface="Abadi"/>
                <a:cs typeface="Abadi"/>
                <a:sym typeface="Abadi"/>
              </a:defRPr>
            </a:pPr>
            <a:r>
              <a:t>Pie Chart showing Success Launches (All Sites/Certain Site):</a:t>
            </a:r>
          </a:p>
          <a:p>
            <a:pPr lvl="1" marL="541781" indent="-180594" defTabSz="722376">
              <a:lnSpc>
                <a:spcPct val="100000"/>
              </a:lnSpc>
              <a:spcBef>
                <a:spcPts val="1100"/>
              </a:spcBef>
              <a:defRPr sz="1738">
                <a:solidFill>
                  <a:srgbClr val="292929"/>
                </a:solidFill>
                <a:latin typeface="Abadi"/>
                <a:ea typeface="Abadi"/>
                <a:cs typeface="Abadi"/>
                <a:sym typeface="Abadi"/>
              </a:defRPr>
            </a:pPr>
            <a:r>
              <a:t>Added a pie chart to show the total successful launches count for all sites and the Success vs. Failed counts for the site, if a specific Launch Site was selected.</a:t>
            </a:r>
          </a:p>
          <a:p>
            <a:pPr marL="180594" indent="-180594" defTabSz="722376">
              <a:lnSpc>
                <a:spcPct val="100000"/>
              </a:lnSpc>
              <a:spcBef>
                <a:spcPts val="1100"/>
              </a:spcBef>
              <a:defRPr sz="1738">
                <a:solidFill>
                  <a:srgbClr val="292929"/>
                </a:solidFill>
                <a:latin typeface="Abadi"/>
                <a:ea typeface="Abadi"/>
                <a:cs typeface="Abadi"/>
                <a:sym typeface="Abadi"/>
              </a:defRPr>
            </a:pPr>
            <a:r>
              <a:t>Slider of Payload Mass Range:</a:t>
            </a:r>
          </a:p>
          <a:p>
            <a:pPr lvl="1" marL="541781" indent="-180594" defTabSz="722376">
              <a:lnSpc>
                <a:spcPct val="100000"/>
              </a:lnSpc>
              <a:spcBef>
                <a:spcPts val="1100"/>
              </a:spcBef>
              <a:defRPr sz="1738">
                <a:solidFill>
                  <a:srgbClr val="292929"/>
                </a:solidFill>
                <a:latin typeface="Abadi"/>
                <a:ea typeface="Abadi"/>
                <a:cs typeface="Abadi"/>
                <a:sym typeface="Abadi"/>
              </a:defRPr>
            </a:pPr>
            <a:r>
              <a:t>Added a slider to select Payload range.</a:t>
            </a:r>
          </a:p>
          <a:p>
            <a:pPr marL="180594" indent="-180594" defTabSz="722376">
              <a:lnSpc>
                <a:spcPct val="100000"/>
              </a:lnSpc>
              <a:spcBef>
                <a:spcPts val="1100"/>
              </a:spcBef>
              <a:defRPr sz="1738">
                <a:solidFill>
                  <a:srgbClr val="292929"/>
                </a:solidFill>
                <a:latin typeface="Abadi"/>
                <a:ea typeface="Abadi"/>
                <a:cs typeface="Abadi"/>
                <a:sym typeface="Abadi"/>
              </a:defRPr>
            </a:pPr>
            <a:r>
              <a:t>Scatter Chart of Payload Mass vs. Success Rate for the different Booster Versions:</a:t>
            </a:r>
          </a:p>
          <a:p>
            <a:pPr lvl="1" marL="541781" indent="-180594" defTabSz="722376">
              <a:lnSpc>
                <a:spcPct val="100000"/>
              </a:lnSpc>
              <a:spcBef>
                <a:spcPts val="1100"/>
              </a:spcBef>
              <a:defRPr sz="1738">
                <a:solidFill>
                  <a:srgbClr val="292929"/>
                </a:solidFill>
                <a:latin typeface="Abadi"/>
                <a:ea typeface="Abadi"/>
                <a:cs typeface="Abadi"/>
                <a:sym typeface="Abadi"/>
              </a:defRPr>
            </a:pPr>
            <a:r>
              <a:t>Added a scatter chart to show the correlation between Payload and launch Success.</a:t>
            </a:r>
          </a:p>
          <a:p>
            <a:pPr lvl="1" marL="541781" indent="-180594" defTabSz="722376">
              <a:lnSpc>
                <a:spcPct val="100000"/>
              </a:lnSpc>
              <a:spcBef>
                <a:spcPts val="1100"/>
              </a:spcBef>
              <a:defRPr sz="1738">
                <a:solidFill>
                  <a:srgbClr val="292929"/>
                </a:solidFill>
                <a:latin typeface="Abadi"/>
                <a:ea typeface="Abadi"/>
                <a:cs typeface="Abadi"/>
                <a:sym typeface="Abadi"/>
              </a:defRPr>
            </a:pPr>
          </a:p>
          <a:p>
            <a:pPr marL="180594" indent="-180594" defTabSz="722376">
              <a:lnSpc>
                <a:spcPct val="100000"/>
              </a:lnSpc>
              <a:spcBef>
                <a:spcPts val="1100"/>
              </a:spcBef>
              <a:defRPr sz="1738">
                <a:solidFill>
                  <a:srgbClr val="292929"/>
                </a:solidFill>
                <a:latin typeface="Abadi"/>
                <a:ea typeface="Abadi"/>
                <a:cs typeface="Abadi"/>
                <a:sym typeface="Abadi"/>
              </a:defRPr>
            </a:pPr>
            <a:r>
              <a:t>Link to GitHub: </a:t>
            </a:r>
            <a:r>
              <a:rPr u="sng">
                <a:solidFill>
                  <a:srgbClr val="0563C1"/>
                </a:solidFill>
                <a:uFill>
                  <a:solidFill>
                    <a:srgbClr val="0563C1"/>
                  </a:solidFill>
                </a:uFill>
                <a:hlinkClick r:id="rId3" invalidUrl="" action="" tgtFrame="" tooltip="" history="1" highlightClick="0" endSnd="0"/>
              </a:rPr>
              <a:t>SpaceX Dash App</a:t>
            </a:r>
          </a:p>
        </p:txBody>
      </p:sp>
      <p:sp>
        <p:nvSpPr>
          <p:cNvPr id="181"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Build a Dashboard with Plotly Dash</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83" name="Screenshot 2024-12-28 at 4.04.36 PM.png" descr="Screenshot 2024-12-28 at 4.04.36 PM.png"/>
          <p:cNvPicPr>
            <a:picLocks noChangeAspect="1"/>
          </p:cNvPicPr>
          <p:nvPr/>
        </p:nvPicPr>
        <p:blipFill>
          <a:blip r:embed="rId3">
            <a:extLst/>
          </a:blip>
          <a:stretch>
            <a:fillRect/>
          </a:stretch>
        </p:blipFill>
        <p:spPr>
          <a:xfrm>
            <a:off x="815731" y="1322039"/>
            <a:ext cx="10424160" cy="4503643"/>
          </a:xfrm>
          <a:prstGeom prst="rect">
            <a:avLst/>
          </a:prstGeom>
          <a:ln w="12700">
            <a:miter lim="400000"/>
          </a:ln>
        </p:spPr>
      </p:pic>
      <p:sp>
        <p:nvSpPr>
          <p:cNvPr id="184"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5" name="Content Placeholder 4"/>
          <p:cNvSpPr txBox="1"/>
          <p:nvPr>
            <p:ph type="body" sz="quarter" idx="4294967295"/>
          </p:nvPr>
        </p:nvSpPr>
        <p:spPr>
          <a:xfrm>
            <a:off x="3203077" y="5951867"/>
            <a:ext cx="5878068" cy="549050"/>
          </a:xfrm>
          <a:prstGeom prst="rect">
            <a:avLst/>
          </a:prstGeom>
        </p:spPr>
        <p:txBody>
          <a:bodyPr>
            <a:normAutofit fontScale="100000" lnSpcReduction="0"/>
          </a:bodyPr>
          <a:lstStyle/>
          <a:p>
            <a:pPr marL="0" indent="0">
              <a:lnSpc>
                <a:spcPct val="100000"/>
              </a:lnSpc>
              <a:spcBef>
                <a:spcPts val="1400"/>
              </a:spcBef>
              <a:buSzTx/>
              <a:buFontTx/>
              <a:buNone/>
              <a:defRPr sz="2200">
                <a:solidFill>
                  <a:srgbClr val="292929"/>
                </a:solidFill>
                <a:latin typeface="Abadi"/>
                <a:ea typeface="Abadi"/>
                <a:cs typeface="Abadi"/>
                <a:sym typeface="Abadi"/>
              </a:defRPr>
            </a:pPr>
            <a:r>
              <a:t>Link to GitHub: </a:t>
            </a:r>
            <a:r>
              <a:rPr u="sng">
                <a:solidFill>
                  <a:srgbClr val="0563C1"/>
                </a:solidFill>
                <a:uFill>
                  <a:solidFill>
                    <a:srgbClr val="0563C1"/>
                  </a:solidFill>
                </a:uFill>
                <a:hlinkClick r:id="rId4" invalidUrl="" action="" tgtFrame="" tooltip="" history="1" highlightClick="0" endSnd="0"/>
              </a:rPr>
              <a:t>Machine Learning Prediction</a:t>
            </a:r>
          </a:p>
        </p:txBody>
      </p:sp>
      <p:sp>
        <p:nvSpPr>
          <p:cNvPr id="186"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Predictive Analysis (Classification)</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8" name="Content Placeholder 2"/>
          <p:cNvSpPr txBox="1"/>
          <p:nvPr/>
        </p:nvSpPr>
        <p:spPr>
          <a:xfrm>
            <a:off x="886844" y="1807336"/>
            <a:ext cx="6977286" cy="162166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73736" indent="-173736" defTabSz="694944">
              <a:spcBef>
                <a:spcPts val="1000"/>
              </a:spcBef>
              <a:buSzPct val="100000"/>
              <a:buFont typeface="Arial"/>
              <a:buChar char="•"/>
              <a:defRPr sz="1671">
                <a:solidFill>
                  <a:srgbClr val="292929"/>
                </a:solidFill>
                <a:latin typeface="Abadi"/>
                <a:ea typeface="Abadi"/>
                <a:cs typeface="Abadi"/>
                <a:sym typeface="Abadi"/>
              </a:defRPr>
            </a:pPr>
            <a:r>
              <a:t>Exploratory data analysis results</a:t>
            </a:r>
            <a:endParaRPr sz="2128">
              <a:solidFill>
                <a:srgbClr val="0070C0"/>
              </a:solidFill>
              <a:latin typeface="IBM Plex Mono Text"/>
              <a:ea typeface="IBM Plex Mono Text"/>
              <a:cs typeface="IBM Plex Mono Text"/>
              <a:sym typeface="IBM Plex Mono Text"/>
            </a:endParaRPr>
          </a:p>
          <a:p>
            <a:pPr marL="173736" indent="-173736" defTabSz="694944">
              <a:spcBef>
                <a:spcPts val="1000"/>
              </a:spcBef>
              <a:buSzPct val="100000"/>
              <a:buFont typeface="Arial"/>
              <a:buChar char="•"/>
              <a:defRPr sz="1671">
                <a:solidFill>
                  <a:srgbClr val="292929"/>
                </a:solidFill>
                <a:latin typeface="Abadi"/>
                <a:ea typeface="Abadi"/>
                <a:cs typeface="Abadi"/>
                <a:sym typeface="Abadi"/>
              </a:defRPr>
            </a:pPr>
            <a:r>
              <a:t>Interactive analytics demo in screenshots</a:t>
            </a:r>
            <a:endParaRPr sz="2128">
              <a:solidFill>
                <a:srgbClr val="0070C0"/>
              </a:solidFill>
              <a:latin typeface="IBM Plex Mono Text"/>
              <a:ea typeface="IBM Plex Mono Text"/>
              <a:cs typeface="IBM Plex Mono Text"/>
              <a:sym typeface="IBM Plex Mono Text"/>
            </a:endParaRPr>
          </a:p>
          <a:p>
            <a:pPr marL="173736" indent="-173736" defTabSz="694944">
              <a:spcBef>
                <a:spcPts val="1000"/>
              </a:spcBef>
              <a:buSzPct val="100000"/>
              <a:buFont typeface="Arial"/>
              <a:buChar char="•"/>
              <a:defRPr sz="1671">
                <a:solidFill>
                  <a:srgbClr val="292929"/>
                </a:solidFill>
                <a:latin typeface="Abadi"/>
                <a:ea typeface="Abadi"/>
                <a:cs typeface="Abadi"/>
                <a:sym typeface="Abadi"/>
              </a:defRPr>
            </a:pPr>
            <a:r>
              <a:t>Predictive analysis results</a:t>
            </a:r>
            <a:endParaRPr sz="2128">
              <a:solidFill>
                <a:srgbClr val="0070C0"/>
              </a:solidFill>
              <a:latin typeface="IBM Plex Mono Text"/>
              <a:ea typeface="IBM Plex Mono Text"/>
              <a:cs typeface="IBM Plex Mono Text"/>
              <a:sym typeface="IBM Plex Mono Text"/>
            </a:endParaRPr>
          </a:p>
          <a:p>
            <a:pPr lvl="1" marL="521208" indent="-173736" defTabSz="694944">
              <a:lnSpc>
                <a:spcPct val="90000"/>
              </a:lnSpc>
              <a:spcBef>
                <a:spcPts val="300"/>
              </a:spcBef>
              <a:buSzPct val="100000"/>
              <a:buFont typeface="Arial"/>
              <a:buChar char="•"/>
              <a:defRPr sz="1368">
                <a:solidFill>
                  <a:srgbClr val="0070C0"/>
                </a:solidFill>
                <a:latin typeface="IBM Plex Mono Text"/>
                <a:ea typeface="IBM Plex Mono Text"/>
                <a:cs typeface="IBM Plex Mono Text"/>
                <a:sym typeface="IBM Plex Mono Text"/>
              </a:defRPr>
            </a:pPr>
          </a:p>
        </p:txBody>
      </p:sp>
      <p:sp>
        <p:nvSpPr>
          <p:cNvPr id="189"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0"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Results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2" name="TextBox 1"/>
          <p:cNvSpPr txBox="1"/>
          <p:nvPr/>
        </p:nvSpPr>
        <p:spPr>
          <a:xfrm>
            <a:off x="797969" y="2529745"/>
            <a:ext cx="956815" cy="333089"/>
          </a:xfrm>
          <a:prstGeom prst="rect">
            <a:avLst/>
          </a:prstGeom>
          <a:solidFill>
            <a:srgbClr val="0948CB"/>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FFFF"/>
                </a:solidFill>
              </a:defRPr>
            </a:lvl1pPr>
          </a:lstStyle>
          <a:p>
            <a:pPr/>
            <a:r>
              <a:t>Section 2</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4" name="Slide Number Placeholder 4"/>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5" name="Content Placeholder 2"/>
          <p:cNvSpPr txBox="1"/>
          <p:nvPr>
            <p:ph type="body" sz="half" idx="4294967295"/>
          </p:nvPr>
        </p:nvSpPr>
        <p:spPr>
          <a:xfrm>
            <a:off x="864973" y="3586554"/>
            <a:ext cx="10462054" cy="2282434"/>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Explanation:</a:t>
            </a:r>
          </a:p>
          <a:p>
            <a:pPr lvl="1" marL="685800" indent="-228600">
              <a:lnSpc>
                <a:spcPct val="100000"/>
              </a:lnSpc>
              <a:spcBef>
                <a:spcPts val="1400"/>
              </a:spcBef>
              <a:defRPr sz="2200">
                <a:solidFill>
                  <a:srgbClr val="292929"/>
                </a:solidFill>
                <a:latin typeface="Abadi"/>
                <a:ea typeface="Abadi"/>
                <a:cs typeface="Abadi"/>
                <a:sym typeface="Abadi"/>
              </a:defRPr>
            </a:pPr>
            <a:r>
              <a:t>The CCAFS SLC 40 launch site has about half of all the launches.</a:t>
            </a:r>
          </a:p>
          <a:p>
            <a:pPr lvl="1" marL="685800" indent="-228600">
              <a:lnSpc>
                <a:spcPct val="100000"/>
              </a:lnSpc>
              <a:spcBef>
                <a:spcPts val="1400"/>
              </a:spcBef>
              <a:defRPr sz="2200">
                <a:solidFill>
                  <a:srgbClr val="292929"/>
                </a:solidFill>
                <a:latin typeface="Abadi"/>
                <a:ea typeface="Abadi"/>
                <a:cs typeface="Abadi"/>
                <a:sym typeface="Abadi"/>
              </a:defRPr>
            </a:pPr>
            <a:r>
              <a:t>VAFB SLC 4E and KSC LC 39A have higher success rates.</a:t>
            </a:r>
          </a:p>
        </p:txBody>
      </p:sp>
      <p:sp>
        <p:nvSpPr>
          <p:cNvPr id="196"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Flight Number vs. Launch Site</a:t>
            </a:r>
          </a:p>
        </p:txBody>
      </p:sp>
      <p:pic>
        <p:nvPicPr>
          <p:cNvPr id="197" name="Screenshot 2024-12-28 at 4.10.21 PM.png" descr="Screenshot 2024-12-28 at 4.10.21 PM.png"/>
          <p:cNvPicPr>
            <a:picLocks noChangeAspect="1"/>
          </p:cNvPicPr>
          <p:nvPr/>
        </p:nvPicPr>
        <p:blipFill>
          <a:blip r:embed="rId3">
            <a:extLst/>
          </a:blip>
          <a:stretch>
            <a:fillRect/>
          </a:stretch>
        </p:blipFill>
        <p:spPr>
          <a:xfrm>
            <a:off x="587362" y="1471748"/>
            <a:ext cx="11017276" cy="2078954"/>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9" name="Slide Number Placeholder 4"/>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0" name="Content Placeholder 2"/>
          <p:cNvSpPr txBox="1"/>
          <p:nvPr>
            <p:ph type="body" sz="half" idx="4294967295"/>
          </p:nvPr>
        </p:nvSpPr>
        <p:spPr>
          <a:xfrm>
            <a:off x="770011" y="3821985"/>
            <a:ext cx="10424160" cy="2059360"/>
          </a:xfrm>
          <a:prstGeom prst="rect">
            <a:avLst/>
          </a:prstGeom>
        </p:spPr>
        <p:txBody>
          <a:bodyPr>
            <a:normAutofit fontScale="100000" lnSpcReduction="0"/>
          </a:bodyPr>
          <a:lstStyle/>
          <a:p>
            <a:pPr marL="224027" indent="-224027" defTabSz="896111">
              <a:lnSpc>
                <a:spcPct val="100000"/>
              </a:lnSpc>
              <a:spcBef>
                <a:spcPts val="1300"/>
              </a:spcBef>
              <a:defRPr sz="2156">
                <a:solidFill>
                  <a:srgbClr val="292929"/>
                </a:solidFill>
                <a:latin typeface="Abadi"/>
                <a:ea typeface="Abadi"/>
                <a:cs typeface="Abadi"/>
                <a:sym typeface="Abadi"/>
              </a:defRPr>
            </a:pPr>
            <a:r>
              <a:t>Explanation:</a:t>
            </a:r>
          </a:p>
          <a:p>
            <a:pPr lvl="1" marL="672084" indent="-224027" defTabSz="896111">
              <a:lnSpc>
                <a:spcPct val="100000"/>
              </a:lnSpc>
              <a:spcBef>
                <a:spcPts val="1300"/>
              </a:spcBef>
              <a:defRPr sz="2156">
                <a:solidFill>
                  <a:srgbClr val="292929"/>
                </a:solidFill>
                <a:latin typeface="Abadi"/>
                <a:ea typeface="Abadi"/>
                <a:cs typeface="Abadi"/>
                <a:sym typeface="Abadi"/>
              </a:defRPr>
            </a:pPr>
            <a:r>
              <a:t>For each launch site, the higher the payload mass, the higher the success rate.</a:t>
            </a:r>
          </a:p>
          <a:p>
            <a:pPr lvl="1" marL="672084" indent="-224027" defTabSz="896111">
              <a:lnSpc>
                <a:spcPct val="100000"/>
              </a:lnSpc>
              <a:spcBef>
                <a:spcPts val="1300"/>
              </a:spcBef>
              <a:defRPr sz="2156">
                <a:solidFill>
                  <a:srgbClr val="292929"/>
                </a:solidFill>
                <a:latin typeface="Abadi"/>
                <a:ea typeface="Abadi"/>
                <a:cs typeface="Abadi"/>
                <a:sym typeface="Abadi"/>
              </a:defRPr>
            </a:pPr>
            <a:r>
              <a:t>Most of the launches with payload mass over 7000 kg were successful.</a:t>
            </a:r>
          </a:p>
          <a:p>
            <a:pPr lvl="1" marL="672084" indent="-224027" defTabSz="896111">
              <a:lnSpc>
                <a:spcPct val="100000"/>
              </a:lnSpc>
              <a:spcBef>
                <a:spcPts val="1300"/>
              </a:spcBef>
              <a:defRPr sz="2156">
                <a:solidFill>
                  <a:srgbClr val="292929"/>
                </a:solidFill>
                <a:latin typeface="Abadi"/>
                <a:ea typeface="Abadi"/>
                <a:cs typeface="Abadi"/>
                <a:sym typeface="Abadi"/>
              </a:defRPr>
            </a:pPr>
            <a:r>
              <a:t>KSC LC 39A has a 100% success rate for payload mass under 5500 kg.</a:t>
            </a:r>
          </a:p>
        </p:txBody>
      </p:sp>
      <p:sp>
        <p:nvSpPr>
          <p:cNvPr id="201"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Payload vs. Launch Site</a:t>
            </a:r>
          </a:p>
        </p:txBody>
      </p:sp>
      <p:pic>
        <p:nvPicPr>
          <p:cNvPr id="202" name="Screenshot 2024-12-28 at 4.12.27 PM.png" descr="Screenshot 2024-12-28 at 4.12.27 PM.png"/>
          <p:cNvPicPr>
            <a:picLocks noChangeAspect="1"/>
          </p:cNvPicPr>
          <p:nvPr/>
        </p:nvPicPr>
        <p:blipFill>
          <a:blip r:embed="rId3">
            <a:extLst/>
          </a:blip>
          <a:stretch>
            <a:fillRect/>
          </a:stretch>
        </p:blipFill>
        <p:spPr>
          <a:xfrm>
            <a:off x="173110" y="1357308"/>
            <a:ext cx="11760201" cy="2286001"/>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9" name="Slide Number Placeholder 3"/>
          <p:cNvSpPr txBox="1"/>
          <p:nvPr>
            <p:ph type="sldNum" sz="quarter" idx="4294967295"/>
          </p:nvPr>
        </p:nvSpPr>
        <p:spPr>
          <a:xfrm>
            <a:off x="11240821" y="6060022"/>
            <a:ext cx="217151" cy="332741"/>
          </a:xfrm>
          <a:prstGeom prst="rect">
            <a:avLst/>
          </a:prstGeom>
          <a:extLst>
            <a:ext uri="{C572A759-6A51-4108-AA02-DFA0A04FC94B}">
              <ma14:wrappingTextBoxFlag xmlns:ma14="http://schemas.microsoft.com/office/mac/drawingml/2011/main" val="1"/>
            </a:ext>
          </a:extLst>
        </p:spPr>
        <p:txBody>
          <a:bodyPr>
            <a:normAutofit fontScale="100000" lnSpcReduction="0"/>
          </a:bodyPr>
          <a:lstStyle/>
          <a:p>
            <a:pPr/>
            <a:fld id="{86CB4B4D-7CA3-9044-876B-883B54F8677D}" type="slidenum"/>
          </a:p>
        </p:txBody>
      </p:sp>
      <p:sp>
        <p:nvSpPr>
          <p:cNvPr id="130" name="Content Placeholder 2"/>
          <p:cNvSpPr txBox="1"/>
          <p:nvPr/>
        </p:nvSpPr>
        <p:spPr>
          <a:xfrm>
            <a:off x="1004416" y="2113240"/>
            <a:ext cx="5075647" cy="332082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28600" indent="-228600">
              <a:spcBef>
                <a:spcPts val="1400"/>
              </a:spcBef>
              <a:buSzPct val="100000"/>
              <a:buFont typeface="Arial"/>
              <a:buChar char="•"/>
              <a:defRPr sz="2200">
                <a:solidFill>
                  <a:srgbClr val="292929"/>
                </a:solidFill>
                <a:latin typeface="Abadi"/>
                <a:ea typeface="Abadi"/>
                <a:cs typeface="Abadi"/>
                <a:sym typeface="Abadi"/>
              </a:defRPr>
            </a:pPr>
            <a:r>
              <a:t>Executive Summary</a:t>
            </a:r>
            <a:endParaRPr sz="2800">
              <a:solidFill>
                <a:srgbClr val="0070C0"/>
              </a:solidFill>
              <a:latin typeface="IBM Plex Mono Text"/>
              <a:ea typeface="IBM Plex Mono Text"/>
              <a:cs typeface="IBM Plex Mono Text"/>
              <a:sym typeface="IBM Plex Mono Text"/>
            </a:endParaRPr>
          </a:p>
          <a:p>
            <a:pPr marL="228600" indent="-228600">
              <a:spcBef>
                <a:spcPts val="1400"/>
              </a:spcBef>
              <a:buSzPct val="100000"/>
              <a:buFont typeface="Arial"/>
              <a:buChar char="•"/>
              <a:defRPr sz="2200">
                <a:solidFill>
                  <a:srgbClr val="292929"/>
                </a:solidFill>
                <a:latin typeface="Abadi"/>
                <a:ea typeface="Abadi"/>
                <a:cs typeface="Abadi"/>
                <a:sym typeface="Abadi"/>
              </a:defRPr>
            </a:pPr>
            <a:r>
              <a:t>Introduction</a:t>
            </a:r>
            <a:endParaRPr sz="2800">
              <a:solidFill>
                <a:srgbClr val="0070C0"/>
              </a:solidFill>
              <a:latin typeface="IBM Plex Mono Text"/>
              <a:ea typeface="IBM Plex Mono Text"/>
              <a:cs typeface="IBM Plex Mono Text"/>
              <a:sym typeface="IBM Plex Mono Text"/>
            </a:endParaRPr>
          </a:p>
          <a:p>
            <a:pPr marL="228600" indent="-228600">
              <a:spcBef>
                <a:spcPts val="1400"/>
              </a:spcBef>
              <a:buSzPct val="100000"/>
              <a:buFont typeface="Arial"/>
              <a:buChar char="•"/>
              <a:defRPr sz="2200">
                <a:solidFill>
                  <a:srgbClr val="292929"/>
                </a:solidFill>
                <a:latin typeface="Abadi"/>
                <a:ea typeface="Abadi"/>
                <a:cs typeface="Abadi"/>
                <a:sym typeface="Abadi"/>
              </a:defRPr>
            </a:pPr>
            <a:r>
              <a:t>Methodology</a:t>
            </a:r>
            <a:endParaRPr sz="2800">
              <a:solidFill>
                <a:srgbClr val="0070C0"/>
              </a:solidFill>
              <a:latin typeface="IBM Plex Mono Text"/>
              <a:ea typeface="IBM Plex Mono Text"/>
              <a:cs typeface="IBM Plex Mono Text"/>
              <a:sym typeface="IBM Plex Mono Text"/>
            </a:endParaRPr>
          </a:p>
          <a:p>
            <a:pPr marL="228600" indent="-228600">
              <a:spcBef>
                <a:spcPts val="1400"/>
              </a:spcBef>
              <a:buSzPct val="100000"/>
              <a:buFont typeface="Arial"/>
              <a:buChar char="•"/>
              <a:defRPr sz="2200">
                <a:solidFill>
                  <a:srgbClr val="292929"/>
                </a:solidFill>
                <a:latin typeface="Abadi"/>
                <a:ea typeface="Abadi"/>
                <a:cs typeface="Abadi"/>
                <a:sym typeface="Abadi"/>
              </a:defRPr>
            </a:pPr>
            <a:r>
              <a:t>Results</a:t>
            </a:r>
            <a:endParaRPr sz="2800">
              <a:solidFill>
                <a:srgbClr val="0070C0"/>
              </a:solidFill>
              <a:latin typeface="IBM Plex Mono Text"/>
              <a:ea typeface="IBM Plex Mono Text"/>
              <a:cs typeface="IBM Plex Mono Text"/>
              <a:sym typeface="IBM Plex Mono Text"/>
            </a:endParaRPr>
          </a:p>
          <a:p>
            <a:pPr marL="228600" indent="-228600">
              <a:spcBef>
                <a:spcPts val="1400"/>
              </a:spcBef>
              <a:buSzPct val="100000"/>
              <a:buFont typeface="Arial"/>
              <a:buChar char="•"/>
              <a:defRPr sz="2200">
                <a:solidFill>
                  <a:srgbClr val="292929"/>
                </a:solidFill>
                <a:latin typeface="Abadi"/>
                <a:ea typeface="Abadi"/>
                <a:cs typeface="Abadi"/>
                <a:sym typeface="Abadi"/>
              </a:defRPr>
            </a:pPr>
            <a:r>
              <a:t>Conclusion</a:t>
            </a:r>
            <a:endParaRPr sz="2800">
              <a:solidFill>
                <a:srgbClr val="0070C0"/>
              </a:solidFill>
              <a:latin typeface="IBM Plex Mono Text"/>
              <a:ea typeface="IBM Plex Mono Text"/>
              <a:cs typeface="IBM Plex Mono Text"/>
              <a:sym typeface="IBM Plex Mono Text"/>
            </a:endParaRPr>
          </a:p>
          <a:p>
            <a:pPr marL="228600" indent="-228600">
              <a:spcBef>
                <a:spcPts val="1400"/>
              </a:spcBef>
              <a:buSzPct val="100000"/>
              <a:buFont typeface="Arial"/>
              <a:buChar char="•"/>
              <a:defRPr sz="2200">
                <a:solidFill>
                  <a:srgbClr val="292929"/>
                </a:solidFill>
                <a:latin typeface="Abadi"/>
                <a:ea typeface="Abadi"/>
                <a:cs typeface="Abadi"/>
                <a:sym typeface="Abadi"/>
              </a:defRPr>
            </a:pPr>
            <a:r>
              <a:t>Appendix</a:t>
            </a:r>
          </a:p>
        </p:txBody>
      </p:sp>
      <p:sp>
        <p:nvSpPr>
          <p:cNvPr id="131"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Outline</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4" name="Slide Number Placeholder 4"/>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5" name="Content Placeholder 2"/>
          <p:cNvSpPr txBox="1"/>
          <p:nvPr>
            <p:ph type="body" sz="half" idx="4294967295"/>
          </p:nvPr>
        </p:nvSpPr>
        <p:spPr>
          <a:xfrm>
            <a:off x="770011" y="2082113"/>
            <a:ext cx="5253368" cy="3811589"/>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Explanation:</a:t>
            </a:r>
          </a:p>
          <a:p>
            <a:pPr lvl="1" marL="685800" indent="-228600">
              <a:lnSpc>
                <a:spcPct val="100000"/>
              </a:lnSpc>
              <a:spcBef>
                <a:spcPts val="1400"/>
              </a:spcBef>
              <a:defRPr sz="2200">
                <a:solidFill>
                  <a:srgbClr val="292929"/>
                </a:solidFill>
                <a:latin typeface="Abadi"/>
                <a:ea typeface="Abadi"/>
                <a:cs typeface="Abadi"/>
                <a:sym typeface="Abadi"/>
              </a:defRPr>
            </a:pPr>
            <a:r>
              <a:t>Orbits with 100% success rate:</a:t>
            </a:r>
          </a:p>
          <a:p>
            <a:pPr lvl="2" marL="1143000" indent="-228600">
              <a:lnSpc>
                <a:spcPct val="100000"/>
              </a:lnSpc>
              <a:spcBef>
                <a:spcPts val="1400"/>
              </a:spcBef>
              <a:defRPr sz="2200">
                <a:solidFill>
                  <a:srgbClr val="292929"/>
                </a:solidFill>
                <a:latin typeface="Abadi"/>
                <a:ea typeface="Abadi"/>
                <a:cs typeface="Abadi"/>
                <a:sym typeface="Abadi"/>
              </a:defRPr>
            </a:pPr>
            <a:r>
              <a:t>ES-L1, GEO, HEO, SSO</a:t>
            </a:r>
          </a:p>
          <a:p>
            <a:pPr lvl="1" marL="685800" indent="-228600">
              <a:lnSpc>
                <a:spcPct val="100000"/>
              </a:lnSpc>
              <a:spcBef>
                <a:spcPts val="1400"/>
              </a:spcBef>
              <a:defRPr sz="2200">
                <a:solidFill>
                  <a:srgbClr val="292929"/>
                </a:solidFill>
                <a:latin typeface="Abadi"/>
                <a:ea typeface="Abadi"/>
                <a:cs typeface="Abadi"/>
                <a:sym typeface="Abadi"/>
              </a:defRPr>
            </a:pPr>
            <a:r>
              <a:t>Orbits with 0% success rate:</a:t>
            </a:r>
          </a:p>
          <a:p>
            <a:pPr lvl="2" marL="1143000" indent="-228600">
              <a:lnSpc>
                <a:spcPct val="100000"/>
              </a:lnSpc>
              <a:spcBef>
                <a:spcPts val="1400"/>
              </a:spcBef>
              <a:defRPr sz="2200">
                <a:solidFill>
                  <a:srgbClr val="292929"/>
                </a:solidFill>
                <a:latin typeface="Abadi"/>
                <a:ea typeface="Abadi"/>
                <a:cs typeface="Abadi"/>
                <a:sym typeface="Abadi"/>
              </a:defRPr>
            </a:pPr>
            <a:r>
              <a:t>SO</a:t>
            </a:r>
          </a:p>
          <a:p>
            <a:pPr lvl="1" marL="685800" indent="-228600">
              <a:lnSpc>
                <a:spcPct val="100000"/>
              </a:lnSpc>
              <a:spcBef>
                <a:spcPts val="1400"/>
              </a:spcBef>
              <a:defRPr sz="2200">
                <a:solidFill>
                  <a:srgbClr val="292929"/>
                </a:solidFill>
                <a:latin typeface="Abadi"/>
                <a:ea typeface="Abadi"/>
                <a:cs typeface="Abadi"/>
                <a:sym typeface="Abadi"/>
              </a:defRPr>
            </a:pPr>
            <a:r>
              <a:t>Orbits with success rate between 50% and 85%:</a:t>
            </a:r>
          </a:p>
          <a:p>
            <a:pPr lvl="2" marL="1143000" indent="-228600">
              <a:lnSpc>
                <a:spcPct val="100000"/>
              </a:lnSpc>
              <a:spcBef>
                <a:spcPts val="1400"/>
              </a:spcBef>
              <a:defRPr sz="2200">
                <a:solidFill>
                  <a:srgbClr val="292929"/>
                </a:solidFill>
                <a:latin typeface="Abadi"/>
                <a:ea typeface="Abadi"/>
                <a:cs typeface="Abadi"/>
                <a:sym typeface="Abadi"/>
              </a:defRPr>
            </a:pPr>
            <a:r>
              <a:t>GTO, ISS, LEO, MEO, PO</a:t>
            </a:r>
          </a:p>
        </p:txBody>
      </p:sp>
      <p:sp>
        <p:nvSpPr>
          <p:cNvPr id="206"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Success Rate vs. Orbit Type</a:t>
            </a:r>
          </a:p>
        </p:txBody>
      </p:sp>
      <p:pic>
        <p:nvPicPr>
          <p:cNvPr id="207" name="Screenshot 2024-12-28 at 4.14.47 PM.png" descr="Screenshot 2024-12-28 at 4.14.47 PM.png"/>
          <p:cNvPicPr>
            <a:picLocks noChangeAspect="1"/>
          </p:cNvPicPr>
          <p:nvPr/>
        </p:nvPicPr>
        <p:blipFill>
          <a:blip r:embed="rId3">
            <a:extLst/>
          </a:blip>
          <a:stretch>
            <a:fillRect/>
          </a:stretch>
        </p:blipFill>
        <p:spPr>
          <a:xfrm>
            <a:off x="6829270" y="1643093"/>
            <a:ext cx="4504805" cy="4172348"/>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9" name="Slide Number Placeholder 4"/>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0" name="Content Placeholder 2"/>
          <p:cNvSpPr txBox="1"/>
          <p:nvPr>
            <p:ph type="body" sz="half" idx="4294967295"/>
          </p:nvPr>
        </p:nvSpPr>
        <p:spPr>
          <a:xfrm>
            <a:off x="770011" y="3836241"/>
            <a:ext cx="10515601" cy="2159403"/>
          </a:xfrm>
          <a:prstGeom prst="rect">
            <a:avLst/>
          </a:prstGeom>
        </p:spPr>
        <p:txBody>
          <a:bodyPr>
            <a:normAutofit fontScale="100000" lnSpcReduction="0"/>
          </a:bodyPr>
          <a:lstStyle>
            <a:lvl1pPr>
              <a:lnSpc>
                <a:spcPct val="100000"/>
              </a:lnSpc>
              <a:spcBef>
                <a:spcPts val="1400"/>
              </a:spcBef>
              <a:defRPr sz="2200">
                <a:solidFill>
                  <a:srgbClr val="292929"/>
                </a:solidFill>
                <a:latin typeface="Abadi"/>
                <a:ea typeface="Abadi"/>
                <a:cs typeface="Abadi"/>
                <a:sym typeface="Abadi"/>
              </a:defRPr>
            </a:lvl1pPr>
            <a:lvl2pPr marL="685800" indent="-228600">
              <a:lnSpc>
                <a:spcPct val="100000"/>
              </a:lnSpc>
              <a:spcBef>
                <a:spcPts val="1400"/>
              </a:spcBef>
              <a:defRPr sz="2200">
                <a:solidFill>
                  <a:srgbClr val="292929"/>
                </a:solidFill>
                <a:latin typeface="Abadi"/>
                <a:ea typeface="Abadi"/>
                <a:cs typeface="Abadi"/>
                <a:sym typeface="Abadi"/>
              </a:defRPr>
            </a:lvl2pPr>
          </a:lstStyle>
          <a:p>
            <a:pPr/>
            <a:r>
              <a:t>Explanation:</a:t>
            </a:r>
          </a:p>
          <a:p>
            <a:pPr lvl="1"/>
            <a:r>
              <a:t>In the LEO orbit, the Success appears related to the number of flights; on the other hand, there seems o be no relationship between flight number when in GTO orbit.</a:t>
            </a:r>
          </a:p>
        </p:txBody>
      </p:sp>
      <p:sp>
        <p:nvSpPr>
          <p:cNvPr id="211"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Flight Number vs. Orbit Type</a:t>
            </a:r>
          </a:p>
        </p:txBody>
      </p:sp>
      <p:pic>
        <p:nvPicPr>
          <p:cNvPr id="212" name="Screenshot 2024-12-28 at 4.18.16 PM.png" descr="Screenshot 2024-12-28 at 4.18.16 PM.png"/>
          <p:cNvPicPr>
            <a:picLocks noChangeAspect="1"/>
          </p:cNvPicPr>
          <p:nvPr/>
        </p:nvPicPr>
        <p:blipFill>
          <a:blip r:embed="rId3">
            <a:extLst/>
          </a:blip>
          <a:stretch>
            <a:fillRect/>
          </a:stretch>
        </p:blipFill>
        <p:spPr>
          <a:xfrm>
            <a:off x="182356" y="1380764"/>
            <a:ext cx="11798301" cy="2324101"/>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14" name="Slide Number Placeholder 4"/>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5" name="Content Placeholder 2"/>
          <p:cNvSpPr txBox="1"/>
          <p:nvPr>
            <p:ph type="body" sz="half" idx="4294967295"/>
          </p:nvPr>
        </p:nvSpPr>
        <p:spPr>
          <a:xfrm>
            <a:off x="815731" y="3868479"/>
            <a:ext cx="10424160" cy="2096831"/>
          </a:xfrm>
          <a:prstGeom prst="rect">
            <a:avLst/>
          </a:prstGeom>
        </p:spPr>
        <p:txBody>
          <a:bodyPr>
            <a:normAutofit fontScale="100000" lnSpcReduction="0"/>
          </a:bodyPr>
          <a:lstStyle>
            <a:lvl1pPr>
              <a:lnSpc>
                <a:spcPct val="100000"/>
              </a:lnSpc>
              <a:spcBef>
                <a:spcPts val="1400"/>
              </a:spcBef>
              <a:defRPr sz="2200">
                <a:solidFill>
                  <a:srgbClr val="292929"/>
                </a:solidFill>
                <a:latin typeface="Abadi"/>
                <a:ea typeface="Abadi"/>
                <a:cs typeface="Abadi"/>
                <a:sym typeface="Abadi"/>
              </a:defRPr>
            </a:lvl1pPr>
            <a:lvl2pPr marL="685800" indent="-228600">
              <a:lnSpc>
                <a:spcPct val="100000"/>
              </a:lnSpc>
              <a:spcBef>
                <a:spcPts val="1400"/>
              </a:spcBef>
              <a:defRPr sz="2200">
                <a:solidFill>
                  <a:srgbClr val="292929"/>
                </a:solidFill>
                <a:latin typeface="Abadi"/>
                <a:ea typeface="Abadi"/>
                <a:cs typeface="Abadi"/>
                <a:sym typeface="Abadi"/>
              </a:defRPr>
            </a:lvl2pPr>
          </a:lstStyle>
          <a:p>
            <a:pPr/>
            <a:r>
              <a:t>Explanation:</a:t>
            </a:r>
          </a:p>
          <a:p>
            <a:pPr lvl="1"/>
            <a:r>
              <a:t>Heavy payloads have a negative influence on GTO orbits and positive on GTO and Polar LEO (ISS) orbits.</a:t>
            </a:r>
          </a:p>
        </p:txBody>
      </p:sp>
      <p:sp>
        <p:nvSpPr>
          <p:cNvPr id="216"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Payload vs. Orbit Type</a:t>
            </a:r>
          </a:p>
        </p:txBody>
      </p:sp>
      <p:pic>
        <p:nvPicPr>
          <p:cNvPr id="217" name="Screenshot 2024-12-28 at 4.20.19 PM.png" descr="Screenshot 2024-12-28 at 4.20.19 PM.png"/>
          <p:cNvPicPr>
            <a:picLocks noChangeAspect="1"/>
          </p:cNvPicPr>
          <p:nvPr/>
        </p:nvPicPr>
        <p:blipFill>
          <a:blip r:embed="rId3">
            <a:extLst/>
          </a:blip>
          <a:stretch>
            <a:fillRect/>
          </a:stretch>
        </p:blipFill>
        <p:spPr>
          <a:xfrm>
            <a:off x="162790" y="1409988"/>
            <a:ext cx="11836401" cy="2362201"/>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19" name="Slide Number Placeholder 4"/>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0" name="Content Placeholder 2"/>
          <p:cNvSpPr txBox="1"/>
          <p:nvPr>
            <p:ph type="body" sz="half" idx="4294967295"/>
          </p:nvPr>
        </p:nvSpPr>
        <p:spPr>
          <a:xfrm>
            <a:off x="770011" y="2069756"/>
            <a:ext cx="5170076" cy="3811589"/>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Explanation:</a:t>
            </a:r>
          </a:p>
          <a:p>
            <a:pPr lvl="1" marL="685800" indent="-228600">
              <a:lnSpc>
                <a:spcPct val="100000"/>
              </a:lnSpc>
              <a:spcBef>
                <a:spcPts val="1400"/>
              </a:spcBef>
              <a:defRPr sz="2200">
                <a:solidFill>
                  <a:srgbClr val="292929"/>
                </a:solidFill>
                <a:latin typeface="Abadi"/>
                <a:ea typeface="Abadi"/>
                <a:cs typeface="Abadi"/>
                <a:sym typeface="Abadi"/>
              </a:defRPr>
            </a:pPr>
            <a:r>
              <a:t>The success rate since 2013 kept increasing until a dip in 2018.</a:t>
            </a:r>
          </a:p>
          <a:p>
            <a:pPr lvl="1" marL="685800" indent="-228600">
              <a:lnSpc>
                <a:spcPct val="100000"/>
              </a:lnSpc>
              <a:spcBef>
                <a:spcPts val="1400"/>
              </a:spcBef>
              <a:defRPr sz="2200">
                <a:solidFill>
                  <a:srgbClr val="292929"/>
                </a:solidFill>
                <a:latin typeface="Abadi"/>
                <a:ea typeface="Abadi"/>
                <a:cs typeface="Abadi"/>
                <a:sym typeface="Abadi"/>
              </a:defRPr>
            </a:pPr>
            <a:r>
              <a:t>The success rate increased again in 2019.</a:t>
            </a:r>
          </a:p>
        </p:txBody>
      </p:sp>
      <p:sp>
        <p:nvSpPr>
          <p:cNvPr id="221"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Launch Success Yearly Trend</a:t>
            </a:r>
          </a:p>
        </p:txBody>
      </p:sp>
      <p:pic>
        <p:nvPicPr>
          <p:cNvPr id="222" name="Screenshot 2024-12-28 at 4.22.39 PM.png" descr="Screenshot 2024-12-28 at 4.22.39 PM.png"/>
          <p:cNvPicPr>
            <a:picLocks noChangeAspect="1"/>
          </p:cNvPicPr>
          <p:nvPr/>
        </p:nvPicPr>
        <p:blipFill>
          <a:blip r:embed="rId3">
            <a:extLst/>
          </a:blip>
          <a:stretch>
            <a:fillRect/>
          </a:stretch>
        </p:blipFill>
        <p:spPr>
          <a:xfrm>
            <a:off x="6148779" y="1687872"/>
            <a:ext cx="5775891" cy="4206774"/>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24"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5" name="Content Placeholder 4"/>
          <p:cNvSpPr txBox="1"/>
          <p:nvPr>
            <p:ph type="body" idx="4294967295"/>
          </p:nvPr>
        </p:nvSpPr>
        <p:spPr>
          <a:xfrm>
            <a:off x="770010" y="1825625"/>
            <a:ext cx="9745589" cy="4351338"/>
          </a:xfrm>
          <a:prstGeom prst="rect">
            <a:avLst/>
          </a:prstGeom>
        </p:spPr>
        <p:txBody>
          <a:bodyPr>
            <a:normAutofit fontScale="100000" lnSpcReduction="0"/>
          </a:bodyPr>
          <a:lstStyle>
            <a:lvl1pPr marL="0" indent="0">
              <a:lnSpc>
                <a:spcPct val="100000"/>
              </a:lnSpc>
              <a:spcBef>
                <a:spcPts val="1400"/>
              </a:spcBef>
              <a:buSzTx/>
              <a:buFontTx/>
              <a:buNone/>
              <a:defRPr sz="2200">
                <a:solidFill>
                  <a:srgbClr val="292929"/>
                </a:solidFill>
                <a:latin typeface="Abadi"/>
                <a:ea typeface="Abadi"/>
                <a:cs typeface="Abadi"/>
                <a:sym typeface="Abadi"/>
              </a:defRPr>
            </a:lvl1pPr>
          </a:lstStyle>
          <a:p>
            <a:pPr/>
            <a:r>
              <a:t>Displaying the names of the unique launch sites in the space mission:</a:t>
            </a:r>
          </a:p>
        </p:txBody>
      </p:sp>
      <p:sp>
        <p:nvSpPr>
          <p:cNvPr id="226"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All Launch Site Names</a:t>
            </a:r>
          </a:p>
        </p:txBody>
      </p:sp>
      <p:pic>
        <p:nvPicPr>
          <p:cNvPr id="227" name="Screenshot 2024-12-28 at 4.25.00 PM.png" descr="Screenshot 2024-12-28 at 4.25.00 PM.png"/>
          <p:cNvPicPr>
            <a:picLocks noChangeAspect="1"/>
          </p:cNvPicPr>
          <p:nvPr/>
        </p:nvPicPr>
        <p:blipFill>
          <a:blip r:embed="rId3">
            <a:extLst/>
          </a:blip>
          <a:stretch>
            <a:fillRect/>
          </a:stretch>
        </p:blipFill>
        <p:spPr>
          <a:xfrm>
            <a:off x="255660" y="2436255"/>
            <a:ext cx="11595101" cy="3048001"/>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29"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0" name="Content Placeholder 4"/>
          <p:cNvSpPr txBox="1"/>
          <p:nvPr>
            <p:ph type="body" idx="4294967295"/>
          </p:nvPr>
        </p:nvSpPr>
        <p:spPr>
          <a:xfrm>
            <a:off x="770010" y="1825625"/>
            <a:ext cx="9745589" cy="4351338"/>
          </a:xfrm>
          <a:prstGeom prst="rect">
            <a:avLst/>
          </a:prstGeom>
        </p:spPr>
        <p:txBody>
          <a:bodyPr>
            <a:normAutofit fontScale="100000" lnSpcReduction="0"/>
          </a:bodyPr>
          <a:lstStyle>
            <a:lvl1pPr marL="0" indent="0">
              <a:lnSpc>
                <a:spcPct val="100000"/>
              </a:lnSpc>
              <a:spcBef>
                <a:spcPts val="1400"/>
              </a:spcBef>
              <a:buSzTx/>
              <a:buFontTx/>
              <a:buNone/>
              <a:defRPr sz="2200">
                <a:solidFill>
                  <a:srgbClr val="292929"/>
                </a:solidFill>
                <a:latin typeface="Abadi"/>
                <a:ea typeface="Abadi"/>
                <a:cs typeface="Abadi"/>
                <a:sym typeface="Abadi"/>
              </a:defRPr>
            </a:lvl1pPr>
          </a:lstStyle>
          <a:p>
            <a:pPr/>
            <a:r>
              <a:t>Displaying 5 records where launch sites begin with the string ‘CCA’:</a:t>
            </a:r>
          </a:p>
        </p:txBody>
      </p:sp>
      <p:sp>
        <p:nvSpPr>
          <p:cNvPr id="231"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Launch Site Names Begin with 'CCA'</a:t>
            </a:r>
          </a:p>
        </p:txBody>
      </p:sp>
      <p:pic>
        <p:nvPicPr>
          <p:cNvPr id="232" name="Screenshot 2024-12-28 at 4.26.17 PM.png" descr="Screenshot 2024-12-28 at 4.26.17 PM.png"/>
          <p:cNvPicPr>
            <a:picLocks noChangeAspect="1"/>
          </p:cNvPicPr>
          <p:nvPr/>
        </p:nvPicPr>
        <p:blipFill>
          <a:blip r:embed="rId3">
            <a:extLst/>
          </a:blip>
          <a:stretch>
            <a:fillRect/>
          </a:stretch>
        </p:blipFill>
        <p:spPr>
          <a:xfrm>
            <a:off x="2326878" y="2318165"/>
            <a:ext cx="7538158" cy="4351160"/>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34"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5" name="Content Placeholder 4"/>
          <p:cNvSpPr txBox="1"/>
          <p:nvPr>
            <p:ph type="body" idx="4294967295"/>
          </p:nvPr>
        </p:nvSpPr>
        <p:spPr>
          <a:xfrm>
            <a:off x="770010" y="1825625"/>
            <a:ext cx="9745589" cy="4351338"/>
          </a:xfrm>
          <a:prstGeom prst="rect">
            <a:avLst/>
          </a:prstGeom>
        </p:spPr>
        <p:txBody>
          <a:bodyPr>
            <a:normAutofit fontScale="100000" lnSpcReduction="0"/>
          </a:bodyPr>
          <a:lstStyle>
            <a:lvl1pPr marL="0" indent="0">
              <a:lnSpc>
                <a:spcPct val="100000"/>
              </a:lnSpc>
              <a:spcBef>
                <a:spcPts val="1400"/>
              </a:spcBef>
              <a:buSzTx/>
              <a:buFontTx/>
              <a:buNone/>
              <a:defRPr sz="2200">
                <a:solidFill>
                  <a:srgbClr val="292929"/>
                </a:solidFill>
                <a:latin typeface="Abadi"/>
                <a:ea typeface="Abadi"/>
                <a:cs typeface="Abadi"/>
                <a:sym typeface="Abadi"/>
              </a:defRPr>
            </a:lvl1pPr>
          </a:lstStyle>
          <a:p>
            <a:pPr/>
            <a:r>
              <a:t>Displaying the total payload mass carried by boosters launched by NASA (CRS):</a:t>
            </a:r>
          </a:p>
        </p:txBody>
      </p:sp>
      <p:sp>
        <p:nvSpPr>
          <p:cNvPr id="236"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Total Payload Mass</a:t>
            </a:r>
          </a:p>
        </p:txBody>
      </p:sp>
      <p:pic>
        <p:nvPicPr>
          <p:cNvPr id="237" name="Screenshot 2024-12-28 at 4.27.38 PM.png" descr="Screenshot 2024-12-28 at 4.27.38 PM.png"/>
          <p:cNvPicPr>
            <a:picLocks noChangeAspect="1"/>
          </p:cNvPicPr>
          <p:nvPr/>
        </p:nvPicPr>
        <p:blipFill>
          <a:blip r:embed="rId3">
            <a:extLst/>
          </a:blip>
          <a:stretch>
            <a:fillRect/>
          </a:stretch>
        </p:blipFill>
        <p:spPr>
          <a:xfrm>
            <a:off x="333859" y="2778722"/>
            <a:ext cx="11531601" cy="1892301"/>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39"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0" name="Content Placeholder 4"/>
          <p:cNvSpPr txBox="1"/>
          <p:nvPr>
            <p:ph type="body" idx="4294967295"/>
          </p:nvPr>
        </p:nvSpPr>
        <p:spPr>
          <a:xfrm>
            <a:off x="770010" y="1825625"/>
            <a:ext cx="9745589" cy="4351338"/>
          </a:xfrm>
          <a:prstGeom prst="rect">
            <a:avLst/>
          </a:prstGeom>
        </p:spPr>
        <p:txBody>
          <a:bodyPr>
            <a:normAutofit fontScale="100000" lnSpcReduction="0"/>
          </a:bodyPr>
          <a:lstStyle>
            <a:lvl1pPr marL="0" indent="0">
              <a:lnSpc>
                <a:spcPct val="100000"/>
              </a:lnSpc>
              <a:spcBef>
                <a:spcPts val="1400"/>
              </a:spcBef>
              <a:buSzTx/>
              <a:buFontTx/>
              <a:buNone/>
              <a:defRPr sz="2200">
                <a:solidFill>
                  <a:srgbClr val="292929"/>
                </a:solidFill>
                <a:latin typeface="Abadi"/>
                <a:ea typeface="Abadi"/>
                <a:cs typeface="Abadi"/>
                <a:sym typeface="Abadi"/>
              </a:defRPr>
            </a:lvl1pPr>
          </a:lstStyle>
          <a:p>
            <a:pPr/>
            <a:r>
              <a:t>Displaying average payload mass carried by booster version F9 v1.1:</a:t>
            </a:r>
          </a:p>
        </p:txBody>
      </p:sp>
      <p:sp>
        <p:nvSpPr>
          <p:cNvPr id="241"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Average Payload Mass by F9 v1.1</a:t>
            </a:r>
          </a:p>
        </p:txBody>
      </p:sp>
      <p:pic>
        <p:nvPicPr>
          <p:cNvPr id="242" name="Screenshot 2024-12-28 at 4.28.44 PM.png" descr="Screenshot 2024-12-28 at 4.28.44 PM.png"/>
          <p:cNvPicPr>
            <a:picLocks noChangeAspect="1"/>
          </p:cNvPicPr>
          <p:nvPr/>
        </p:nvPicPr>
        <p:blipFill>
          <a:blip r:embed="rId3">
            <a:extLst/>
          </a:blip>
          <a:stretch>
            <a:fillRect/>
          </a:stretch>
        </p:blipFill>
        <p:spPr>
          <a:xfrm>
            <a:off x="287410" y="2501900"/>
            <a:ext cx="11582401" cy="1854200"/>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44"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5" name="Content Placeholder 4"/>
          <p:cNvSpPr txBox="1"/>
          <p:nvPr>
            <p:ph type="body" idx="4294967295"/>
          </p:nvPr>
        </p:nvSpPr>
        <p:spPr>
          <a:xfrm>
            <a:off x="770010" y="1825625"/>
            <a:ext cx="9745589" cy="4351338"/>
          </a:xfrm>
          <a:prstGeom prst="rect">
            <a:avLst/>
          </a:prstGeom>
        </p:spPr>
        <p:txBody>
          <a:bodyPr>
            <a:normAutofit fontScale="100000" lnSpcReduction="0"/>
          </a:bodyPr>
          <a:lstStyle>
            <a:lvl1pPr marL="0" indent="0">
              <a:lnSpc>
                <a:spcPct val="100000"/>
              </a:lnSpc>
              <a:spcBef>
                <a:spcPts val="1400"/>
              </a:spcBef>
              <a:buSzTx/>
              <a:buFontTx/>
              <a:buNone/>
              <a:defRPr sz="2200">
                <a:solidFill>
                  <a:srgbClr val="292929"/>
                </a:solidFill>
                <a:latin typeface="Abadi"/>
                <a:ea typeface="Abadi"/>
                <a:cs typeface="Abadi"/>
                <a:sym typeface="Abadi"/>
              </a:defRPr>
            </a:lvl1pPr>
          </a:lstStyle>
          <a:p>
            <a:pPr/>
            <a:r>
              <a:t>Listing the date when the first successful landing outcome in ground pad was achieved:</a:t>
            </a:r>
          </a:p>
        </p:txBody>
      </p:sp>
      <p:sp>
        <p:nvSpPr>
          <p:cNvPr id="246"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First Successful Ground Landing Date</a:t>
            </a:r>
          </a:p>
        </p:txBody>
      </p:sp>
      <p:pic>
        <p:nvPicPr>
          <p:cNvPr id="247" name="Screenshot 2024-12-28 at 4.31.37 PM.png" descr="Screenshot 2024-12-28 at 4.31.37 PM.png"/>
          <p:cNvPicPr>
            <a:picLocks noChangeAspect="1"/>
          </p:cNvPicPr>
          <p:nvPr/>
        </p:nvPicPr>
        <p:blipFill>
          <a:blip r:embed="rId3">
            <a:extLst/>
          </a:blip>
          <a:stretch>
            <a:fillRect/>
          </a:stretch>
        </p:blipFill>
        <p:spPr>
          <a:xfrm>
            <a:off x="136292" y="2651557"/>
            <a:ext cx="11919416" cy="1659983"/>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49"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0" name="Content Placeholder 4"/>
          <p:cNvSpPr txBox="1"/>
          <p:nvPr>
            <p:ph type="body" idx="4294967295"/>
          </p:nvPr>
        </p:nvSpPr>
        <p:spPr>
          <a:xfrm>
            <a:off x="770010" y="1825625"/>
            <a:ext cx="9745589" cy="4351338"/>
          </a:xfrm>
          <a:prstGeom prst="rect">
            <a:avLst/>
          </a:prstGeom>
        </p:spPr>
        <p:txBody>
          <a:bodyPr>
            <a:normAutofit fontScale="100000" lnSpcReduction="0"/>
          </a:bodyPr>
          <a:lstStyle>
            <a:lvl1pPr marL="0" indent="0">
              <a:lnSpc>
                <a:spcPct val="100000"/>
              </a:lnSpc>
              <a:spcBef>
                <a:spcPts val="1400"/>
              </a:spcBef>
              <a:buSzTx/>
              <a:buFontTx/>
              <a:buNone/>
              <a:defRPr sz="2200">
                <a:solidFill>
                  <a:srgbClr val="292929"/>
                </a:solidFill>
                <a:latin typeface="Abadi"/>
                <a:ea typeface="Abadi"/>
                <a:cs typeface="Abadi"/>
                <a:sym typeface="Abadi"/>
              </a:defRPr>
            </a:lvl1pPr>
          </a:lstStyle>
          <a:p>
            <a:pPr/>
            <a:r>
              <a:t>Listing the names of the boosters which have success in drone ship and have payload mass greater than 4000 but less than 6000:</a:t>
            </a:r>
          </a:p>
        </p:txBody>
      </p:sp>
      <p:sp>
        <p:nvSpPr>
          <p:cNvPr id="251"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nSpc>
                <a:spcPct val="72000"/>
              </a:lnSpc>
              <a:defRPr sz="2500">
                <a:solidFill>
                  <a:srgbClr val="0B49CB"/>
                </a:solidFill>
                <a:latin typeface="Abadi"/>
                <a:ea typeface="Abadi"/>
                <a:cs typeface="Abadi"/>
                <a:sym typeface="Abadi"/>
              </a:defRPr>
            </a:lvl1pPr>
          </a:lstStyle>
          <a:p>
            <a:pPr/>
            <a:r>
              <a:t>Successful Drone Ship Landing with Payload between 4000 and 6000</a:t>
            </a:r>
          </a:p>
        </p:txBody>
      </p:sp>
      <p:pic>
        <p:nvPicPr>
          <p:cNvPr id="252" name="Screenshot 2024-12-28 at 4.33.23 PM.png" descr="Screenshot 2024-12-28 at 4.33.23 PM.png"/>
          <p:cNvPicPr>
            <a:picLocks noChangeAspect="1"/>
          </p:cNvPicPr>
          <p:nvPr/>
        </p:nvPicPr>
        <p:blipFill>
          <a:blip r:embed="rId3">
            <a:extLst/>
          </a:blip>
          <a:stretch>
            <a:fillRect/>
          </a:stretch>
        </p:blipFill>
        <p:spPr>
          <a:xfrm>
            <a:off x="308273" y="2629714"/>
            <a:ext cx="11582401" cy="3162301"/>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3" name="Slide Number Placeholder 3"/>
          <p:cNvSpPr txBox="1"/>
          <p:nvPr>
            <p:ph type="sldNum" sz="quarter" idx="4294967295"/>
          </p:nvPr>
        </p:nvSpPr>
        <p:spPr>
          <a:xfrm>
            <a:off x="11240821" y="6060021"/>
            <a:ext cx="217151" cy="332741"/>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lvl1pPr>
          </a:lstStyle>
          <a:p>
            <a:pPr/>
            <a:fld id="{86CB4B4D-7CA3-9044-876B-883B54F8677D}" type="slidenum"/>
          </a:p>
        </p:txBody>
      </p:sp>
      <p:sp>
        <p:nvSpPr>
          <p:cNvPr id="134" name="Content Placeholder 2"/>
          <p:cNvSpPr txBox="1"/>
          <p:nvPr/>
        </p:nvSpPr>
        <p:spPr>
          <a:xfrm>
            <a:off x="1004623" y="1469201"/>
            <a:ext cx="10182754" cy="4461467"/>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66878" indent="-166878" defTabSz="667512">
              <a:spcBef>
                <a:spcPts val="1000"/>
              </a:spcBef>
              <a:buSzPct val="100000"/>
              <a:buFont typeface="Arial"/>
              <a:buChar char="•"/>
              <a:defRPr sz="1606">
                <a:solidFill>
                  <a:srgbClr val="292929"/>
                </a:solidFill>
                <a:latin typeface="Abadi"/>
                <a:ea typeface="Abadi"/>
                <a:cs typeface="Abadi"/>
                <a:sym typeface="Abadi"/>
              </a:defRPr>
            </a:pPr>
            <a:r>
              <a:t>Summary of methodologies</a:t>
            </a:r>
          </a:p>
          <a:p>
            <a:pPr lvl="1" marL="500634" indent="-166878" defTabSz="667512">
              <a:spcBef>
                <a:spcPts val="1000"/>
              </a:spcBef>
              <a:buSzPct val="100000"/>
              <a:buFont typeface="Arial"/>
              <a:buChar char="•"/>
              <a:defRPr sz="1606">
                <a:solidFill>
                  <a:srgbClr val="292929"/>
                </a:solidFill>
                <a:latin typeface="Abadi"/>
                <a:ea typeface="Abadi"/>
                <a:cs typeface="Abadi"/>
                <a:sym typeface="Abadi"/>
              </a:defRPr>
            </a:pPr>
            <a:r>
              <a:t>Data collection</a:t>
            </a:r>
          </a:p>
          <a:p>
            <a:pPr lvl="1" marL="500634" indent="-166878" defTabSz="667512">
              <a:spcBef>
                <a:spcPts val="1000"/>
              </a:spcBef>
              <a:buSzPct val="100000"/>
              <a:buFont typeface="Arial"/>
              <a:buChar char="•"/>
              <a:defRPr sz="1606">
                <a:solidFill>
                  <a:srgbClr val="292929"/>
                </a:solidFill>
                <a:latin typeface="Abadi"/>
                <a:ea typeface="Abadi"/>
                <a:cs typeface="Abadi"/>
                <a:sym typeface="Abadi"/>
              </a:defRPr>
            </a:pPr>
            <a:r>
              <a:t>Data wrangling</a:t>
            </a:r>
          </a:p>
          <a:p>
            <a:pPr lvl="1" marL="500634" indent="-166878" defTabSz="667512">
              <a:spcBef>
                <a:spcPts val="1000"/>
              </a:spcBef>
              <a:buSzPct val="100000"/>
              <a:buFont typeface="Arial"/>
              <a:buChar char="•"/>
              <a:defRPr sz="1606">
                <a:solidFill>
                  <a:srgbClr val="292929"/>
                </a:solidFill>
                <a:latin typeface="Abadi"/>
                <a:ea typeface="Abadi"/>
                <a:cs typeface="Abadi"/>
                <a:sym typeface="Abadi"/>
              </a:defRPr>
            </a:pPr>
            <a:r>
              <a:t>Exploratory Data Analysis with data visualization</a:t>
            </a:r>
          </a:p>
          <a:p>
            <a:pPr lvl="1" marL="500634" indent="-166878" defTabSz="667512">
              <a:spcBef>
                <a:spcPts val="1000"/>
              </a:spcBef>
              <a:buSzPct val="100000"/>
              <a:buFont typeface="Arial"/>
              <a:buChar char="•"/>
              <a:defRPr sz="1606">
                <a:solidFill>
                  <a:srgbClr val="292929"/>
                </a:solidFill>
                <a:latin typeface="Abadi"/>
                <a:ea typeface="Abadi"/>
                <a:cs typeface="Abadi"/>
                <a:sym typeface="Abadi"/>
              </a:defRPr>
            </a:pPr>
            <a:r>
              <a:t>Exploratory Data Analysis with SQL</a:t>
            </a:r>
          </a:p>
          <a:p>
            <a:pPr lvl="1" marL="500634" indent="-166878" defTabSz="667512">
              <a:spcBef>
                <a:spcPts val="1000"/>
              </a:spcBef>
              <a:buSzPct val="100000"/>
              <a:buFont typeface="Arial"/>
              <a:buChar char="•"/>
              <a:defRPr sz="1606">
                <a:solidFill>
                  <a:srgbClr val="292929"/>
                </a:solidFill>
                <a:latin typeface="Abadi"/>
                <a:ea typeface="Abadi"/>
                <a:cs typeface="Abadi"/>
                <a:sym typeface="Abadi"/>
              </a:defRPr>
            </a:pPr>
            <a:r>
              <a:t>Building an interactive map with Folium</a:t>
            </a:r>
          </a:p>
          <a:p>
            <a:pPr lvl="1" marL="500634" indent="-166878" defTabSz="667512">
              <a:spcBef>
                <a:spcPts val="1000"/>
              </a:spcBef>
              <a:buSzPct val="100000"/>
              <a:buFont typeface="Arial"/>
              <a:buChar char="•"/>
              <a:defRPr sz="1606">
                <a:solidFill>
                  <a:srgbClr val="292929"/>
                </a:solidFill>
                <a:latin typeface="Abadi"/>
                <a:ea typeface="Abadi"/>
                <a:cs typeface="Abadi"/>
                <a:sym typeface="Abadi"/>
              </a:defRPr>
            </a:pPr>
            <a:r>
              <a:t>Building an interactive dashboard with Dash</a:t>
            </a:r>
          </a:p>
          <a:p>
            <a:pPr lvl="1" marL="500634" indent="-166878" defTabSz="667512">
              <a:spcBef>
                <a:spcPts val="1000"/>
              </a:spcBef>
              <a:buSzPct val="100000"/>
              <a:buFont typeface="Arial"/>
              <a:buChar char="•"/>
              <a:defRPr sz="1606">
                <a:solidFill>
                  <a:srgbClr val="292929"/>
                </a:solidFill>
                <a:latin typeface="Abadi"/>
                <a:ea typeface="Abadi"/>
                <a:cs typeface="Abadi"/>
                <a:sym typeface="Abadi"/>
              </a:defRPr>
            </a:pPr>
            <a:r>
              <a:t>Predictive analysis</a:t>
            </a:r>
            <a:endParaRPr sz="2044">
              <a:solidFill>
                <a:srgbClr val="0070C0"/>
              </a:solidFill>
              <a:latin typeface="IBM Plex Mono Text"/>
              <a:ea typeface="IBM Plex Mono Text"/>
              <a:cs typeface="IBM Plex Mono Text"/>
              <a:sym typeface="IBM Plex Mono Text"/>
            </a:endParaRPr>
          </a:p>
          <a:p>
            <a:pPr marL="166878" indent="-166878" defTabSz="667512">
              <a:spcBef>
                <a:spcPts val="1000"/>
              </a:spcBef>
              <a:buSzPct val="100000"/>
              <a:buFont typeface="Arial"/>
              <a:buChar char="•"/>
              <a:defRPr sz="1606">
                <a:solidFill>
                  <a:srgbClr val="292929"/>
                </a:solidFill>
                <a:latin typeface="Abadi"/>
                <a:ea typeface="Abadi"/>
                <a:cs typeface="Abadi"/>
                <a:sym typeface="Abadi"/>
              </a:defRPr>
            </a:pPr>
            <a:r>
              <a:t>Summary of all results</a:t>
            </a:r>
          </a:p>
          <a:p>
            <a:pPr lvl="1" marL="500634" indent="-166878" defTabSz="667512">
              <a:spcBef>
                <a:spcPts val="1000"/>
              </a:spcBef>
              <a:buSzPct val="100000"/>
              <a:buFont typeface="Arial"/>
              <a:buChar char="•"/>
              <a:defRPr sz="1606">
                <a:solidFill>
                  <a:srgbClr val="292929"/>
                </a:solidFill>
                <a:latin typeface="Abadi"/>
                <a:ea typeface="Abadi"/>
                <a:cs typeface="Abadi"/>
                <a:sym typeface="Abadi"/>
              </a:defRPr>
            </a:pPr>
            <a:r>
              <a:t>Exploratory Data Analysis results</a:t>
            </a:r>
          </a:p>
          <a:p>
            <a:pPr lvl="1" marL="500634" indent="-166878" defTabSz="667512">
              <a:spcBef>
                <a:spcPts val="1000"/>
              </a:spcBef>
              <a:buSzPct val="100000"/>
              <a:buFont typeface="Arial"/>
              <a:buChar char="•"/>
              <a:defRPr sz="1606">
                <a:solidFill>
                  <a:srgbClr val="292929"/>
                </a:solidFill>
                <a:latin typeface="Abadi"/>
                <a:ea typeface="Abadi"/>
                <a:cs typeface="Abadi"/>
                <a:sym typeface="Abadi"/>
              </a:defRPr>
            </a:pPr>
            <a:r>
              <a:t>Interactive analytics screenshots</a:t>
            </a:r>
          </a:p>
          <a:p>
            <a:pPr lvl="1" marL="500634" indent="-166878" defTabSz="667512">
              <a:spcBef>
                <a:spcPts val="1000"/>
              </a:spcBef>
              <a:buSzPct val="100000"/>
              <a:buFont typeface="Arial"/>
              <a:buChar char="•"/>
              <a:defRPr sz="1606">
                <a:solidFill>
                  <a:srgbClr val="292929"/>
                </a:solidFill>
                <a:latin typeface="Abadi"/>
                <a:ea typeface="Abadi"/>
                <a:cs typeface="Abadi"/>
                <a:sym typeface="Abadi"/>
              </a:defRPr>
            </a:pPr>
            <a:r>
              <a:t>Predictive analysis results</a:t>
            </a:r>
          </a:p>
        </p:txBody>
      </p:sp>
      <p:sp>
        <p:nvSpPr>
          <p:cNvPr id="135"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Executive Summary</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54"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5" name="Content Placeholder 4"/>
          <p:cNvSpPr txBox="1"/>
          <p:nvPr>
            <p:ph type="body" idx="4294967295"/>
          </p:nvPr>
        </p:nvSpPr>
        <p:spPr>
          <a:xfrm>
            <a:off x="770010" y="1825625"/>
            <a:ext cx="9745589" cy="4351338"/>
          </a:xfrm>
          <a:prstGeom prst="rect">
            <a:avLst/>
          </a:prstGeom>
        </p:spPr>
        <p:txBody>
          <a:bodyPr>
            <a:normAutofit fontScale="100000" lnSpcReduction="0"/>
          </a:bodyPr>
          <a:lstStyle>
            <a:lvl1pPr marL="0" indent="0">
              <a:lnSpc>
                <a:spcPct val="100000"/>
              </a:lnSpc>
              <a:spcBef>
                <a:spcPts val="1400"/>
              </a:spcBef>
              <a:buSzTx/>
              <a:buFontTx/>
              <a:buNone/>
              <a:defRPr sz="2200">
                <a:solidFill>
                  <a:srgbClr val="292929"/>
                </a:solidFill>
                <a:latin typeface="Abadi"/>
                <a:ea typeface="Abadi"/>
                <a:cs typeface="Abadi"/>
                <a:sym typeface="Abadi"/>
              </a:defRPr>
            </a:lvl1pPr>
          </a:lstStyle>
          <a:p>
            <a:pPr/>
            <a:r>
              <a:t>Listing the total number of successful and failure mission outcomes:</a:t>
            </a:r>
          </a:p>
        </p:txBody>
      </p:sp>
      <p:sp>
        <p:nvSpPr>
          <p:cNvPr id="256"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896111">
              <a:lnSpc>
                <a:spcPct val="72000"/>
              </a:lnSpc>
              <a:defRPr sz="3038">
                <a:solidFill>
                  <a:srgbClr val="0B49CB"/>
                </a:solidFill>
                <a:latin typeface="Abadi"/>
                <a:ea typeface="Abadi"/>
                <a:cs typeface="Abadi"/>
                <a:sym typeface="Abadi"/>
              </a:defRPr>
            </a:lvl1pPr>
          </a:lstStyle>
          <a:p>
            <a:pPr/>
            <a:r>
              <a:t>Total Number of Successful and Failure Mission Outcomes</a:t>
            </a:r>
          </a:p>
        </p:txBody>
      </p:sp>
      <p:pic>
        <p:nvPicPr>
          <p:cNvPr id="257" name="Screenshot 2024-12-28 at 4.36.00 PM.png" descr="Screenshot 2024-12-28 at 4.36.00 PM.png"/>
          <p:cNvPicPr>
            <a:picLocks noChangeAspect="1"/>
          </p:cNvPicPr>
          <p:nvPr/>
        </p:nvPicPr>
        <p:blipFill>
          <a:blip r:embed="rId3">
            <a:extLst/>
          </a:blip>
          <a:stretch>
            <a:fillRect/>
          </a:stretch>
        </p:blipFill>
        <p:spPr>
          <a:xfrm>
            <a:off x="317499" y="2458243"/>
            <a:ext cx="11557001" cy="3086101"/>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59"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0" name="Content Placeholder 4"/>
          <p:cNvSpPr txBox="1"/>
          <p:nvPr>
            <p:ph type="body" idx="4294967295"/>
          </p:nvPr>
        </p:nvSpPr>
        <p:spPr>
          <a:xfrm>
            <a:off x="770010" y="1825625"/>
            <a:ext cx="9745589" cy="4351338"/>
          </a:xfrm>
          <a:prstGeom prst="rect">
            <a:avLst/>
          </a:prstGeom>
        </p:spPr>
        <p:txBody>
          <a:bodyPr>
            <a:normAutofit fontScale="100000" lnSpcReduction="0"/>
          </a:bodyPr>
          <a:lstStyle>
            <a:lvl1pPr marL="0" indent="0">
              <a:lnSpc>
                <a:spcPct val="100000"/>
              </a:lnSpc>
              <a:spcBef>
                <a:spcPts val="1400"/>
              </a:spcBef>
              <a:buSzTx/>
              <a:buFontTx/>
              <a:buNone/>
              <a:defRPr sz="2200">
                <a:solidFill>
                  <a:srgbClr val="292929"/>
                </a:solidFill>
                <a:latin typeface="Abadi"/>
                <a:ea typeface="Abadi"/>
                <a:cs typeface="Abadi"/>
                <a:sym typeface="Abadi"/>
              </a:defRPr>
            </a:lvl1pPr>
          </a:lstStyle>
          <a:p>
            <a:pPr/>
            <a:r>
              <a:t>Listing the names of the booster versions which have carried the maximum payload mass:</a:t>
            </a:r>
          </a:p>
        </p:txBody>
      </p:sp>
      <p:sp>
        <p:nvSpPr>
          <p:cNvPr id="261"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Boosters Carried Maximum Payload</a:t>
            </a:r>
          </a:p>
        </p:txBody>
      </p:sp>
      <p:pic>
        <p:nvPicPr>
          <p:cNvPr id="262" name="Screenshot 2024-12-28 at 4.36.56 PM.png" descr="Screenshot 2024-12-28 at 4.36.56 PM.png"/>
          <p:cNvPicPr>
            <a:picLocks noChangeAspect="1"/>
          </p:cNvPicPr>
          <p:nvPr/>
        </p:nvPicPr>
        <p:blipFill>
          <a:blip r:embed="rId3">
            <a:extLst/>
          </a:blip>
          <a:stretch>
            <a:fillRect/>
          </a:stretch>
        </p:blipFill>
        <p:spPr>
          <a:xfrm>
            <a:off x="2394420" y="2593701"/>
            <a:ext cx="7266839" cy="3805677"/>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64"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5" name="Content Placeholder 4"/>
          <p:cNvSpPr txBox="1"/>
          <p:nvPr>
            <p:ph type="body" idx="4294967295"/>
          </p:nvPr>
        </p:nvSpPr>
        <p:spPr>
          <a:xfrm>
            <a:off x="770010" y="1825625"/>
            <a:ext cx="9745589" cy="4351338"/>
          </a:xfrm>
          <a:prstGeom prst="rect">
            <a:avLst/>
          </a:prstGeom>
        </p:spPr>
        <p:txBody>
          <a:bodyPr>
            <a:normAutofit fontScale="100000" lnSpcReduction="0"/>
          </a:bodyPr>
          <a:lstStyle>
            <a:lvl1pPr marL="0" indent="0">
              <a:lnSpc>
                <a:spcPct val="100000"/>
              </a:lnSpc>
              <a:spcBef>
                <a:spcPts val="1400"/>
              </a:spcBef>
              <a:buSzTx/>
              <a:buFontTx/>
              <a:buNone/>
              <a:defRPr sz="2200">
                <a:solidFill>
                  <a:srgbClr val="292929"/>
                </a:solidFill>
                <a:latin typeface="Abadi"/>
                <a:ea typeface="Abadi"/>
                <a:cs typeface="Abadi"/>
                <a:sym typeface="Abadi"/>
              </a:defRPr>
            </a:lvl1pPr>
          </a:lstStyle>
          <a:p>
            <a:pPr/>
            <a:r>
              <a:t>Listing the failed landing outcomes in drone ship, their booster versions and launch site names for the months in year 2015:</a:t>
            </a:r>
          </a:p>
        </p:txBody>
      </p:sp>
      <p:sp>
        <p:nvSpPr>
          <p:cNvPr id="266"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2015 Launch Records</a:t>
            </a:r>
          </a:p>
        </p:txBody>
      </p:sp>
      <p:pic>
        <p:nvPicPr>
          <p:cNvPr id="267" name="Screenshot 2024-12-28 at 4.38.24 PM.png" descr="Screenshot 2024-12-28 at 4.38.24 PM.png"/>
          <p:cNvPicPr>
            <a:picLocks noChangeAspect="1"/>
          </p:cNvPicPr>
          <p:nvPr/>
        </p:nvPicPr>
        <p:blipFill>
          <a:blip r:embed="rId3">
            <a:extLst/>
          </a:blip>
          <a:stretch>
            <a:fillRect/>
          </a:stretch>
        </p:blipFill>
        <p:spPr>
          <a:xfrm>
            <a:off x="317500" y="2773950"/>
            <a:ext cx="11557001" cy="2540001"/>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69"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0" name="Content Placeholder 4"/>
          <p:cNvSpPr txBox="1"/>
          <p:nvPr>
            <p:ph type="body" idx="4294967295"/>
          </p:nvPr>
        </p:nvSpPr>
        <p:spPr>
          <a:xfrm>
            <a:off x="770010" y="1825625"/>
            <a:ext cx="9745589" cy="4351338"/>
          </a:xfrm>
          <a:prstGeom prst="rect">
            <a:avLst/>
          </a:prstGeom>
        </p:spPr>
        <p:txBody>
          <a:bodyPr>
            <a:normAutofit fontScale="100000" lnSpcReduction="0"/>
          </a:bodyPr>
          <a:lstStyle>
            <a:lvl1pPr marL="0" indent="0">
              <a:lnSpc>
                <a:spcPct val="100000"/>
              </a:lnSpc>
              <a:spcBef>
                <a:spcPts val="1400"/>
              </a:spcBef>
              <a:buSzTx/>
              <a:buFontTx/>
              <a:buNone/>
              <a:defRPr sz="2200">
                <a:solidFill>
                  <a:srgbClr val="292929"/>
                </a:solidFill>
                <a:latin typeface="Abadi"/>
                <a:ea typeface="Abadi"/>
                <a:cs typeface="Abadi"/>
                <a:sym typeface="Abadi"/>
              </a:defRPr>
            </a:lvl1pPr>
          </a:lstStyle>
          <a:p>
            <a:pPr/>
            <a:r>
              <a:t>Ranking the count of landing outcomes (such as Failure (drone ship) or Success (ground pad)) between the date 2010-06-04 and 2017-03-20 in descending order:</a:t>
            </a:r>
          </a:p>
        </p:txBody>
      </p:sp>
      <p:sp>
        <p:nvSpPr>
          <p:cNvPr id="271"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nSpc>
                <a:spcPct val="72000"/>
              </a:lnSpc>
              <a:defRPr sz="2800">
                <a:solidFill>
                  <a:srgbClr val="0B49CB"/>
                </a:solidFill>
                <a:latin typeface="Abadi"/>
                <a:ea typeface="Abadi"/>
                <a:cs typeface="Abadi"/>
                <a:sym typeface="Abadi"/>
              </a:defRPr>
            </a:lvl1pPr>
          </a:lstStyle>
          <a:p>
            <a:pPr/>
            <a:r>
              <a:t>Rank Landing Outcomes Between 2010-06-04 and 2017-03-20</a:t>
            </a:r>
          </a:p>
        </p:txBody>
      </p:sp>
      <p:pic>
        <p:nvPicPr>
          <p:cNvPr id="272" name="Screenshot 2024-12-28 at 4.40.06 PM.png" descr="Screenshot 2024-12-28 at 4.40.06 PM.png"/>
          <p:cNvPicPr>
            <a:picLocks noChangeAspect="1"/>
          </p:cNvPicPr>
          <p:nvPr/>
        </p:nvPicPr>
        <p:blipFill>
          <a:blip r:embed="rId3">
            <a:extLst/>
          </a:blip>
          <a:srcRect l="0" t="0" r="500" b="0"/>
          <a:stretch>
            <a:fillRect/>
          </a:stretch>
        </p:blipFill>
        <p:spPr>
          <a:xfrm>
            <a:off x="2410319" y="2974069"/>
            <a:ext cx="7580411" cy="3380454"/>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74" name="TextBox 6"/>
          <p:cNvSpPr txBox="1"/>
          <p:nvPr/>
        </p:nvSpPr>
        <p:spPr>
          <a:xfrm>
            <a:off x="797969" y="2529745"/>
            <a:ext cx="956815" cy="333089"/>
          </a:xfrm>
          <a:prstGeom prst="rect">
            <a:avLst/>
          </a:prstGeom>
          <a:solidFill>
            <a:srgbClr val="0948CB"/>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FFFF"/>
                </a:solidFill>
              </a:defRPr>
            </a:lvl1pPr>
          </a:lstStyle>
          <a:p>
            <a:pPr/>
            <a:r>
              <a:t>Section 3</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76" name="Slide Number Placeholder 2"/>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7" name="Content Placeholder 4"/>
          <p:cNvSpPr txBox="1"/>
          <p:nvPr>
            <p:ph type="body" sz="half" idx="4294967295"/>
          </p:nvPr>
        </p:nvSpPr>
        <p:spPr>
          <a:xfrm>
            <a:off x="770010" y="1508125"/>
            <a:ext cx="5455577" cy="4351338"/>
          </a:xfrm>
          <a:prstGeom prst="rect">
            <a:avLst/>
          </a:prstGeom>
        </p:spPr>
        <p:txBody>
          <a:bodyPr>
            <a:normAutofit fontScale="100000" lnSpcReduction="0"/>
          </a:bodyPr>
          <a:lstStyle/>
          <a:p>
            <a:pPr marL="166878" indent="-166878" defTabSz="667512">
              <a:lnSpc>
                <a:spcPct val="100000"/>
              </a:lnSpc>
              <a:defRPr sz="1606">
                <a:solidFill>
                  <a:srgbClr val="292929"/>
                </a:solidFill>
                <a:latin typeface="Abadi"/>
                <a:ea typeface="Abadi"/>
                <a:cs typeface="Abadi"/>
                <a:sym typeface="Abadi"/>
              </a:defRPr>
            </a:pPr>
            <a:r>
              <a:t>Explanation:</a:t>
            </a:r>
          </a:p>
          <a:p>
            <a:pPr lvl="1" marL="500634" indent="-166878" defTabSz="667512">
              <a:lnSpc>
                <a:spcPct val="100000"/>
              </a:lnSpc>
              <a:defRPr sz="1606">
                <a:solidFill>
                  <a:srgbClr val="292929"/>
                </a:solidFill>
                <a:latin typeface="Abadi"/>
                <a:ea typeface="Abadi"/>
                <a:cs typeface="Abadi"/>
                <a:sym typeface="Abadi"/>
              </a:defRPr>
            </a:pPr>
            <a:r>
              <a:t>Most of Launch sites are in proximity to the Equator line. The land is moving faster at the equator than any other place on the surface of the Earth. Anything on the surface of the Earth at the equator is already moving at 1670 km/hour. If a ship is launched from the equator, it goes up into space and it is also moving around the Earth at the same speed it was moving before launching. This is because of inertia. This speed will help the spacecraft keep up a good enough speed to stay in orbit.</a:t>
            </a:r>
          </a:p>
          <a:p>
            <a:pPr lvl="1" marL="500634" indent="-166878" defTabSz="667512">
              <a:lnSpc>
                <a:spcPct val="100000"/>
              </a:lnSpc>
              <a:defRPr sz="1606">
                <a:solidFill>
                  <a:srgbClr val="292929"/>
                </a:solidFill>
                <a:latin typeface="Abadi"/>
                <a:ea typeface="Abadi"/>
                <a:cs typeface="Abadi"/>
                <a:sym typeface="Abadi"/>
              </a:defRPr>
            </a:pPr>
            <a:r>
              <a:t>All launch sites are in very close proximity to the coast, while launching rockets towards the ocean it minimizes the risk of having any debris dropping or exploding near people.</a:t>
            </a:r>
          </a:p>
        </p:txBody>
      </p:sp>
      <p:sp>
        <p:nvSpPr>
          <p:cNvPr id="278"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All launch sites’ location markers on a global map</a:t>
            </a:r>
          </a:p>
        </p:txBody>
      </p:sp>
      <p:pic>
        <p:nvPicPr>
          <p:cNvPr id="279" name="Screenshot 2024-12-28 at 4.41.22 PM.png" descr="Screenshot 2024-12-28 at 4.41.22 PM.png"/>
          <p:cNvPicPr>
            <a:picLocks noChangeAspect="1"/>
          </p:cNvPicPr>
          <p:nvPr/>
        </p:nvPicPr>
        <p:blipFill>
          <a:blip r:embed="rId3">
            <a:extLst/>
          </a:blip>
          <a:stretch>
            <a:fillRect/>
          </a:stretch>
        </p:blipFill>
        <p:spPr>
          <a:xfrm>
            <a:off x="6456383" y="1549678"/>
            <a:ext cx="5134173" cy="4351339"/>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81" name="Slide Number Placeholder 2"/>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2" name="Content Placeholder 4"/>
          <p:cNvSpPr txBox="1"/>
          <p:nvPr>
            <p:ph type="body" sz="half" idx="4294967295"/>
          </p:nvPr>
        </p:nvSpPr>
        <p:spPr>
          <a:xfrm>
            <a:off x="770010" y="1825625"/>
            <a:ext cx="5749522" cy="4351338"/>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Explanation:</a:t>
            </a:r>
          </a:p>
          <a:p>
            <a:pPr lvl="1" marL="685800" indent="-228600">
              <a:lnSpc>
                <a:spcPct val="100000"/>
              </a:lnSpc>
              <a:spcBef>
                <a:spcPts val="1400"/>
              </a:spcBef>
              <a:defRPr sz="2200">
                <a:solidFill>
                  <a:srgbClr val="292929"/>
                </a:solidFill>
                <a:latin typeface="Abadi"/>
                <a:ea typeface="Abadi"/>
                <a:cs typeface="Abadi"/>
                <a:sym typeface="Abadi"/>
              </a:defRPr>
            </a:pPr>
            <a:r>
              <a:t>From the color-labeled markers, we should be able to easily identify which launch sites have relatively high success rates.</a:t>
            </a:r>
          </a:p>
          <a:p>
            <a:pPr lvl="2" marL="1143000" indent="-228600">
              <a:lnSpc>
                <a:spcPct val="100000"/>
              </a:lnSpc>
              <a:spcBef>
                <a:spcPts val="1400"/>
              </a:spcBef>
              <a:defRPr sz="2200">
                <a:solidFill>
                  <a:srgbClr val="292929"/>
                </a:solidFill>
                <a:latin typeface="Abadi"/>
                <a:ea typeface="Abadi"/>
                <a:cs typeface="Abadi"/>
                <a:sym typeface="Abadi"/>
              </a:defRPr>
            </a:pPr>
            <a:r>
              <a:t>Green marker = Successful launch</a:t>
            </a:r>
          </a:p>
          <a:p>
            <a:pPr lvl="2" marL="1143000" indent="-228600">
              <a:lnSpc>
                <a:spcPct val="100000"/>
              </a:lnSpc>
              <a:spcBef>
                <a:spcPts val="1400"/>
              </a:spcBef>
              <a:defRPr sz="2200">
                <a:solidFill>
                  <a:srgbClr val="292929"/>
                </a:solidFill>
                <a:latin typeface="Abadi"/>
                <a:ea typeface="Abadi"/>
                <a:cs typeface="Abadi"/>
                <a:sym typeface="Abadi"/>
              </a:defRPr>
            </a:pPr>
            <a:r>
              <a:t>Red marker = Failed launch</a:t>
            </a:r>
          </a:p>
          <a:p>
            <a:pPr lvl="1" marL="685800" indent="-228600">
              <a:lnSpc>
                <a:spcPct val="100000"/>
              </a:lnSpc>
              <a:spcBef>
                <a:spcPts val="1400"/>
              </a:spcBef>
              <a:defRPr sz="2200">
                <a:solidFill>
                  <a:srgbClr val="292929"/>
                </a:solidFill>
                <a:latin typeface="Abadi"/>
                <a:ea typeface="Abadi"/>
                <a:cs typeface="Abadi"/>
                <a:sym typeface="Abadi"/>
              </a:defRPr>
            </a:pPr>
            <a:r>
              <a:t>Launch Site KSC LC 39A has a very high Success Rate.</a:t>
            </a:r>
          </a:p>
        </p:txBody>
      </p:sp>
      <p:sp>
        <p:nvSpPr>
          <p:cNvPr id="283"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Color-labeled launch records on the map</a:t>
            </a:r>
          </a:p>
        </p:txBody>
      </p:sp>
      <p:pic>
        <p:nvPicPr>
          <p:cNvPr id="284" name="Screenshot 2024-12-28 at 4.48.00 PM.png" descr="Screenshot 2024-12-28 at 4.48.00 PM.png"/>
          <p:cNvPicPr>
            <a:picLocks noChangeAspect="1"/>
          </p:cNvPicPr>
          <p:nvPr/>
        </p:nvPicPr>
        <p:blipFill>
          <a:blip r:embed="rId3">
            <a:extLst/>
          </a:blip>
          <a:stretch>
            <a:fillRect/>
          </a:stretch>
        </p:blipFill>
        <p:spPr>
          <a:xfrm>
            <a:off x="7193015" y="1674513"/>
            <a:ext cx="4318917" cy="4143974"/>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86" name="Slide Number Placeholder 2"/>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7" name="Content Placeholder 4"/>
          <p:cNvSpPr txBox="1"/>
          <p:nvPr>
            <p:ph type="body" sz="half" idx="4294967295"/>
          </p:nvPr>
        </p:nvSpPr>
        <p:spPr>
          <a:xfrm>
            <a:off x="770009" y="1690688"/>
            <a:ext cx="4313744" cy="4314826"/>
          </a:xfrm>
          <a:prstGeom prst="rect">
            <a:avLst/>
          </a:prstGeom>
        </p:spPr>
        <p:txBody>
          <a:bodyPr>
            <a:normAutofit fontScale="100000" lnSpcReduction="0"/>
          </a:bodyPr>
          <a:lstStyle/>
          <a:p>
            <a:pPr marL="155447" indent="-155447" defTabSz="621791">
              <a:lnSpc>
                <a:spcPct val="100000"/>
              </a:lnSpc>
              <a:spcBef>
                <a:spcPts val="900"/>
              </a:spcBef>
              <a:defRPr sz="1496">
                <a:solidFill>
                  <a:srgbClr val="292929"/>
                </a:solidFill>
                <a:latin typeface="Abadi"/>
                <a:ea typeface="Abadi"/>
                <a:cs typeface="Abadi"/>
                <a:sym typeface="Abadi"/>
              </a:defRPr>
            </a:pPr>
            <a:r>
              <a:t>Explanation:</a:t>
            </a:r>
          </a:p>
          <a:p>
            <a:pPr lvl="1" marL="466344" indent="-155447" defTabSz="621791">
              <a:lnSpc>
                <a:spcPct val="100000"/>
              </a:lnSpc>
              <a:spcBef>
                <a:spcPts val="900"/>
              </a:spcBef>
              <a:defRPr sz="1496">
                <a:solidFill>
                  <a:srgbClr val="292929"/>
                </a:solidFill>
                <a:latin typeface="Abadi"/>
                <a:ea typeface="Abadi"/>
                <a:cs typeface="Abadi"/>
                <a:sym typeface="Abadi"/>
              </a:defRPr>
            </a:pPr>
            <a:r>
              <a:t>From the visual analysis of the launch site KSC LC 39A, we can clearly see that it is:</a:t>
            </a:r>
          </a:p>
          <a:p>
            <a:pPr lvl="2" marL="777240" indent="-155447" defTabSz="621791">
              <a:lnSpc>
                <a:spcPct val="100000"/>
              </a:lnSpc>
              <a:spcBef>
                <a:spcPts val="900"/>
              </a:spcBef>
              <a:defRPr sz="1496">
                <a:solidFill>
                  <a:srgbClr val="292929"/>
                </a:solidFill>
                <a:latin typeface="Abadi"/>
                <a:ea typeface="Abadi"/>
                <a:cs typeface="Abadi"/>
                <a:sym typeface="Abadi"/>
              </a:defRPr>
            </a:pPr>
            <a:r>
              <a:t>Relatively close to railway (15.23 km)</a:t>
            </a:r>
          </a:p>
          <a:p>
            <a:pPr lvl="2" marL="777240" indent="-155447" defTabSz="621791">
              <a:lnSpc>
                <a:spcPct val="100000"/>
              </a:lnSpc>
              <a:spcBef>
                <a:spcPts val="900"/>
              </a:spcBef>
              <a:defRPr sz="1496">
                <a:solidFill>
                  <a:srgbClr val="292929"/>
                </a:solidFill>
                <a:latin typeface="Abadi"/>
                <a:ea typeface="Abadi"/>
                <a:cs typeface="Abadi"/>
                <a:sym typeface="Abadi"/>
              </a:defRPr>
            </a:pPr>
            <a:r>
              <a:t>Relatively close to highway (20.28 km)</a:t>
            </a:r>
          </a:p>
          <a:p>
            <a:pPr lvl="2" marL="777240" indent="-155447" defTabSz="621791">
              <a:lnSpc>
                <a:spcPct val="100000"/>
              </a:lnSpc>
              <a:spcBef>
                <a:spcPts val="900"/>
              </a:spcBef>
              <a:defRPr sz="1496">
                <a:solidFill>
                  <a:srgbClr val="292929"/>
                </a:solidFill>
                <a:latin typeface="Abadi"/>
                <a:ea typeface="Abadi"/>
                <a:cs typeface="Abadi"/>
                <a:sym typeface="Abadi"/>
              </a:defRPr>
            </a:pPr>
            <a:r>
              <a:t>Relatively close to coastline (14.99 km)</a:t>
            </a:r>
          </a:p>
          <a:p>
            <a:pPr lvl="1" marL="466344" indent="-155447" defTabSz="621791">
              <a:lnSpc>
                <a:spcPct val="100000"/>
              </a:lnSpc>
              <a:spcBef>
                <a:spcPts val="900"/>
              </a:spcBef>
              <a:defRPr sz="1496">
                <a:solidFill>
                  <a:srgbClr val="292929"/>
                </a:solidFill>
                <a:latin typeface="Abadi"/>
                <a:ea typeface="Abadi"/>
                <a:cs typeface="Abadi"/>
                <a:sym typeface="Abadi"/>
              </a:defRPr>
            </a:pPr>
            <a:r>
              <a:t>Also the launch site KSC LC 39A is relatively close to its closest city Titusville (16.32 km).</a:t>
            </a:r>
          </a:p>
          <a:p>
            <a:pPr lvl="1" marL="466344" indent="-155447" defTabSz="621791">
              <a:lnSpc>
                <a:spcPct val="100000"/>
              </a:lnSpc>
              <a:spcBef>
                <a:spcPts val="900"/>
              </a:spcBef>
              <a:defRPr sz="1496">
                <a:solidFill>
                  <a:srgbClr val="292929"/>
                </a:solidFill>
                <a:latin typeface="Abadi"/>
                <a:ea typeface="Abadi"/>
                <a:cs typeface="Abadi"/>
                <a:sym typeface="Abadi"/>
              </a:defRPr>
            </a:pPr>
            <a:r>
              <a:t>Failed rocket with its high speed can cover distances like 15-20 km in few seconds. It could be potentially dangerous to populated areas.</a:t>
            </a:r>
          </a:p>
        </p:txBody>
      </p:sp>
      <p:sp>
        <p:nvSpPr>
          <p:cNvPr id="288"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Distance from KSC LC 39A to points of interest</a:t>
            </a:r>
          </a:p>
        </p:txBody>
      </p:sp>
      <p:pic>
        <p:nvPicPr>
          <p:cNvPr id="289" name="Screenshot 2024-12-28 at 4.50.05 PM.png" descr="Screenshot 2024-12-28 at 4.50.05 PM.png"/>
          <p:cNvPicPr>
            <a:picLocks noChangeAspect="1"/>
          </p:cNvPicPr>
          <p:nvPr/>
        </p:nvPicPr>
        <p:blipFill>
          <a:blip r:embed="rId3">
            <a:extLst/>
          </a:blip>
          <a:stretch>
            <a:fillRect/>
          </a:stretch>
        </p:blipFill>
        <p:spPr>
          <a:xfrm>
            <a:off x="5276355" y="1997157"/>
            <a:ext cx="6464301" cy="3467101"/>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91" name="TextBox 1"/>
          <p:cNvSpPr txBox="1"/>
          <p:nvPr/>
        </p:nvSpPr>
        <p:spPr>
          <a:xfrm>
            <a:off x="797969" y="2529745"/>
            <a:ext cx="956815" cy="333089"/>
          </a:xfrm>
          <a:prstGeom prst="rect">
            <a:avLst/>
          </a:prstGeom>
          <a:solidFill>
            <a:srgbClr val="0948CB"/>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FFFF"/>
                </a:solidFill>
              </a:defRPr>
            </a:lvl1pPr>
          </a:lstStyle>
          <a:p>
            <a:pPr/>
            <a:r>
              <a:t>Section 4</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93" name="Slide Number Placeholder 2"/>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4" name="Content Placeholder 4"/>
          <p:cNvSpPr txBox="1"/>
          <p:nvPr>
            <p:ph type="body" sz="half" idx="4294967295"/>
          </p:nvPr>
        </p:nvSpPr>
        <p:spPr>
          <a:xfrm>
            <a:off x="770010" y="4441237"/>
            <a:ext cx="9745589" cy="1735726"/>
          </a:xfrm>
          <a:prstGeom prst="rect">
            <a:avLst/>
          </a:prstGeom>
        </p:spPr>
        <p:txBody>
          <a:bodyPr>
            <a:normAutofit fontScale="100000" lnSpcReduction="0"/>
          </a:bodyPr>
          <a:lstStyle>
            <a:lvl1pPr>
              <a:lnSpc>
                <a:spcPct val="100000"/>
              </a:lnSpc>
              <a:spcBef>
                <a:spcPts val="1400"/>
              </a:spcBef>
              <a:defRPr sz="2200">
                <a:solidFill>
                  <a:srgbClr val="292929"/>
                </a:solidFill>
                <a:latin typeface="Abadi"/>
                <a:ea typeface="Abadi"/>
                <a:cs typeface="Abadi"/>
                <a:sym typeface="Abadi"/>
              </a:defRPr>
            </a:lvl1pPr>
            <a:lvl2pPr marL="685800" indent="-228600">
              <a:lnSpc>
                <a:spcPct val="100000"/>
              </a:lnSpc>
              <a:spcBef>
                <a:spcPts val="1400"/>
              </a:spcBef>
              <a:defRPr sz="2200">
                <a:solidFill>
                  <a:srgbClr val="292929"/>
                </a:solidFill>
                <a:latin typeface="Abadi"/>
                <a:ea typeface="Abadi"/>
                <a:cs typeface="Abadi"/>
                <a:sym typeface="Abadi"/>
              </a:defRPr>
            </a:lvl2pPr>
          </a:lstStyle>
          <a:p>
            <a:pPr/>
            <a:r>
              <a:t>Explanation:</a:t>
            </a:r>
          </a:p>
          <a:p>
            <a:pPr lvl="1"/>
            <a:r>
              <a:t>The chart clearly shows that of all the sites, KSC LC 39A has the most successful launches.</a:t>
            </a:r>
          </a:p>
        </p:txBody>
      </p:sp>
      <p:sp>
        <p:nvSpPr>
          <p:cNvPr id="295"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Launch success count for all sites</a:t>
            </a:r>
          </a:p>
        </p:txBody>
      </p:sp>
      <p:pic>
        <p:nvPicPr>
          <p:cNvPr id="296" name="Screenshot 2024-12-28 at 4.55.57 PM.png" descr="Screenshot 2024-12-28 at 4.55.57 PM.png"/>
          <p:cNvPicPr>
            <a:picLocks noChangeAspect="1"/>
          </p:cNvPicPr>
          <p:nvPr/>
        </p:nvPicPr>
        <p:blipFill>
          <a:blip r:embed="rId3">
            <a:extLst/>
          </a:blip>
          <a:stretch>
            <a:fillRect/>
          </a:stretch>
        </p:blipFill>
        <p:spPr>
          <a:xfrm>
            <a:off x="1259835" y="1481373"/>
            <a:ext cx="9745590" cy="269816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7" name="Slide Number Placeholder 3"/>
          <p:cNvSpPr txBox="1"/>
          <p:nvPr>
            <p:ph type="sldNum" sz="quarter" idx="4294967295"/>
          </p:nvPr>
        </p:nvSpPr>
        <p:spPr>
          <a:xfrm>
            <a:off x="11240821" y="6060022"/>
            <a:ext cx="217151" cy="332741"/>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lvl1pPr>
          </a:lstStyle>
          <a:p>
            <a:pPr/>
            <a:fld id="{86CB4B4D-7CA3-9044-876B-883B54F8677D}" type="slidenum"/>
          </a:p>
        </p:txBody>
      </p:sp>
      <p:sp>
        <p:nvSpPr>
          <p:cNvPr id="138" name="Title 1"/>
          <p:cNvSpPr txBox="1"/>
          <p:nvPr/>
        </p:nvSpPr>
        <p:spPr>
          <a:xfrm>
            <a:off x="873788" y="538650"/>
            <a:ext cx="10438674"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Introduction</a:t>
            </a:r>
          </a:p>
        </p:txBody>
      </p:sp>
      <p:sp>
        <p:nvSpPr>
          <p:cNvPr id="139" name="Content Placeholder 2"/>
          <p:cNvSpPr txBox="1"/>
          <p:nvPr/>
        </p:nvSpPr>
        <p:spPr>
          <a:xfrm>
            <a:off x="853244" y="1458364"/>
            <a:ext cx="10485513" cy="457623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08026" indent="-208026" defTabSz="832104">
              <a:lnSpc>
                <a:spcPct val="90000"/>
              </a:lnSpc>
              <a:spcBef>
                <a:spcPts val="1200"/>
              </a:spcBef>
              <a:buSzPct val="100000"/>
              <a:buFont typeface="Arial"/>
              <a:buChar char="•"/>
              <a:defRPr sz="2002">
                <a:solidFill>
                  <a:srgbClr val="292929"/>
                </a:solidFill>
                <a:latin typeface="Abadi"/>
                <a:ea typeface="Abadi"/>
                <a:cs typeface="Abadi"/>
                <a:sym typeface="Abadi"/>
              </a:defRPr>
            </a:pPr>
            <a:r>
              <a:t>Project background and context</a:t>
            </a:r>
          </a:p>
          <a:p>
            <a:pPr lvl="1" marL="624078" indent="-208026" defTabSz="832104">
              <a:lnSpc>
                <a:spcPct val="90000"/>
              </a:lnSpc>
              <a:spcBef>
                <a:spcPts val="1200"/>
              </a:spcBef>
              <a:buSzPct val="100000"/>
              <a:buFont typeface="Arial"/>
              <a:buChar char="•"/>
              <a:defRPr sz="2002">
                <a:solidFill>
                  <a:srgbClr val="292929"/>
                </a:solidFill>
                <a:latin typeface="Abadi"/>
                <a:ea typeface="Abadi"/>
                <a:cs typeface="Abadi"/>
                <a:sym typeface="Abadi"/>
              </a:defRPr>
            </a:pPr>
            <a:r>
              <a:t>SpaceX is the most successful company of the commercial space age, making space travel affordable. The company advertises Falcon 9 rocket launches on its website, with a cost of $62mil; other providers cost upwards of $165mil each. Much of the savings is because SpaceX can reuse the first stage. Therefore, if we can determine if the first stage will land, we can determine the cost of a launch. Based on public information and machine learning models, we are going to predict of SpaceX will reuse the first stage.</a:t>
            </a:r>
            <a:endParaRPr sz="2548">
              <a:solidFill>
                <a:srgbClr val="0070C0"/>
              </a:solidFill>
              <a:latin typeface="IBM Plex Mono Text"/>
              <a:ea typeface="IBM Plex Mono Text"/>
              <a:cs typeface="IBM Plex Mono Text"/>
              <a:sym typeface="IBM Plex Mono Text"/>
            </a:endParaRPr>
          </a:p>
          <a:p>
            <a:pPr marL="208026" indent="-208026" defTabSz="832104">
              <a:lnSpc>
                <a:spcPct val="90000"/>
              </a:lnSpc>
              <a:spcBef>
                <a:spcPts val="1200"/>
              </a:spcBef>
              <a:buSzPct val="100000"/>
              <a:buFont typeface="Arial"/>
              <a:buChar char="•"/>
              <a:defRPr sz="2002">
                <a:solidFill>
                  <a:srgbClr val="292929"/>
                </a:solidFill>
                <a:latin typeface="Abadi"/>
                <a:ea typeface="Abadi"/>
                <a:cs typeface="Abadi"/>
                <a:sym typeface="Abadi"/>
              </a:defRPr>
            </a:pPr>
            <a:r>
              <a:t>Problems you want to find answers</a:t>
            </a:r>
          </a:p>
          <a:p>
            <a:pPr lvl="1" marL="624078" indent="-208026" defTabSz="832104">
              <a:lnSpc>
                <a:spcPct val="90000"/>
              </a:lnSpc>
              <a:spcBef>
                <a:spcPts val="1200"/>
              </a:spcBef>
              <a:buSzPct val="100000"/>
              <a:buFont typeface="Arial"/>
              <a:buChar char="•"/>
              <a:defRPr sz="2002">
                <a:solidFill>
                  <a:srgbClr val="292929"/>
                </a:solidFill>
                <a:latin typeface="Abadi"/>
                <a:ea typeface="Abadi"/>
                <a:cs typeface="Abadi"/>
                <a:sym typeface="Abadi"/>
              </a:defRPr>
            </a:pPr>
            <a:r>
              <a:t>How do variables such as payload madd, launch site, number of flights and orbits affect the success of the first stage landing?</a:t>
            </a:r>
          </a:p>
          <a:p>
            <a:pPr lvl="1" marL="624078" indent="-208026" defTabSz="832104">
              <a:lnSpc>
                <a:spcPct val="90000"/>
              </a:lnSpc>
              <a:spcBef>
                <a:spcPts val="1200"/>
              </a:spcBef>
              <a:buSzPct val="100000"/>
              <a:buFont typeface="Arial"/>
              <a:buChar char="•"/>
              <a:defRPr sz="2002">
                <a:solidFill>
                  <a:srgbClr val="292929"/>
                </a:solidFill>
                <a:latin typeface="Abadi"/>
                <a:ea typeface="Abadi"/>
                <a:cs typeface="Abadi"/>
                <a:sym typeface="Abadi"/>
              </a:defRPr>
            </a:pPr>
            <a:r>
              <a:t>Does the rate of successful landings increase over the years?</a:t>
            </a:r>
          </a:p>
          <a:p>
            <a:pPr lvl="1" marL="624078" indent="-208026" defTabSz="832104">
              <a:lnSpc>
                <a:spcPct val="90000"/>
              </a:lnSpc>
              <a:spcBef>
                <a:spcPts val="1200"/>
              </a:spcBef>
              <a:buSzPct val="100000"/>
              <a:buFont typeface="Arial"/>
              <a:buChar char="•"/>
              <a:defRPr sz="2002">
                <a:solidFill>
                  <a:srgbClr val="292929"/>
                </a:solidFill>
                <a:latin typeface="Abadi"/>
                <a:ea typeface="Abadi"/>
                <a:cs typeface="Abadi"/>
                <a:sym typeface="Abadi"/>
              </a:defRPr>
            </a:pPr>
            <a:r>
              <a:t>What is the best algorithm that can be used for binary classification in this case?</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98" name="Slide Number Placeholder 2"/>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9" name="Content Placeholder 4"/>
          <p:cNvSpPr txBox="1"/>
          <p:nvPr>
            <p:ph type="body" sz="half" idx="4294967295"/>
          </p:nvPr>
        </p:nvSpPr>
        <p:spPr>
          <a:xfrm>
            <a:off x="734026" y="4547723"/>
            <a:ext cx="10551585" cy="1629240"/>
          </a:xfrm>
          <a:prstGeom prst="rect">
            <a:avLst/>
          </a:prstGeom>
        </p:spPr>
        <p:txBody>
          <a:bodyPr>
            <a:normAutofit fontScale="100000" lnSpcReduction="0"/>
          </a:bodyPr>
          <a:lstStyle>
            <a:lvl1pPr>
              <a:lnSpc>
                <a:spcPct val="100000"/>
              </a:lnSpc>
              <a:spcBef>
                <a:spcPts val="1400"/>
              </a:spcBef>
              <a:defRPr sz="2200">
                <a:solidFill>
                  <a:srgbClr val="292929"/>
                </a:solidFill>
                <a:latin typeface="Abadi"/>
                <a:ea typeface="Abadi"/>
                <a:cs typeface="Abadi"/>
                <a:sym typeface="Abadi"/>
              </a:defRPr>
            </a:lvl1pPr>
            <a:lvl2pPr marL="685800" indent="-228600">
              <a:lnSpc>
                <a:spcPct val="100000"/>
              </a:lnSpc>
              <a:spcBef>
                <a:spcPts val="1400"/>
              </a:spcBef>
              <a:defRPr sz="2200">
                <a:solidFill>
                  <a:srgbClr val="292929"/>
                </a:solidFill>
                <a:latin typeface="Abadi"/>
                <a:ea typeface="Abadi"/>
                <a:cs typeface="Abadi"/>
                <a:sym typeface="Abadi"/>
              </a:defRPr>
            </a:lvl2pPr>
          </a:lstStyle>
          <a:p>
            <a:pPr/>
            <a:r>
              <a:t>Explanation:</a:t>
            </a:r>
          </a:p>
          <a:p>
            <a:pPr lvl="1"/>
            <a:r>
              <a:t>KSC LC 39A has the highest launch success rate (76.9%) with 10 successful and only 3 failed landings.</a:t>
            </a:r>
          </a:p>
        </p:txBody>
      </p:sp>
      <p:sp>
        <p:nvSpPr>
          <p:cNvPr id="300"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Launch site with highest launch success ratio</a:t>
            </a:r>
          </a:p>
        </p:txBody>
      </p:sp>
      <p:pic>
        <p:nvPicPr>
          <p:cNvPr id="301" name="Screenshot 2024-12-28 at 4.57.36 PM.png" descr="Screenshot 2024-12-28 at 4.57.36 PM.png"/>
          <p:cNvPicPr>
            <a:picLocks noChangeAspect="1"/>
          </p:cNvPicPr>
          <p:nvPr/>
        </p:nvPicPr>
        <p:blipFill>
          <a:blip r:embed="rId3">
            <a:extLst/>
          </a:blip>
          <a:stretch>
            <a:fillRect/>
          </a:stretch>
        </p:blipFill>
        <p:spPr>
          <a:xfrm>
            <a:off x="722072" y="1374955"/>
            <a:ext cx="10747856" cy="3138462"/>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3" name="Slide Number Placeholder 2"/>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4" name="Content Placeholder 4"/>
          <p:cNvSpPr txBox="1"/>
          <p:nvPr>
            <p:ph type="body" sz="half" idx="4294967295"/>
          </p:nvPr>
        </p:nvSpPr>
        <p:spPr>
          <a:xfrm>
            <a:off x="770010" y="1835212"/>
            <a:ext cx="3895863" cy="4341751"/>
          </a:xfrm>
          <a:prstGeom prst="rect">
            <a:avLst/>
          </a:prstGeom>
        </p:spPr>
        <p:txBody>
          <a:bodyPr>
            <a:normAutofit fontScale="100000" lnSpcReduction="0"/>
          </a:bodyPr>
          <a:lstStyle>
            <a:lvl1pPr>
              <a:lnSpc>
                <a:spcPct val="100000"/>
              </a:lnSpc>
              <a:spcBef>
                <a:spcPts val="1400"/>
              </a:spcBef>
              <a:defRPr sz="2200">
                <a:solidFill>
                  <a:srgbClr val="292929"/>
                </a:solidFill>
                <a:latin typeface="Abadi"/>
                <a:ea typeface="Abadi"/>
                <a:cs typeface="Abadi"/>
                <a:sym typeface="Abadi"/>
              </a:defRPr>
            </a:lvl1pPr>
            <a:lvl2pPr marL="685800" indent="-228600">
              <a:lnSpc>
                <a:spcPct val="100000"/>
              </a:lnSpc>
              <a:spcBef>
                <a:spcPts val="1400"/>
              </a:spcBef>
              <a:defRPr sz="2200">
                <a:solidFill>
                  <a:srgbClr val="292929"/>
                </a:solidFill>
                <a:latin typeface="Abadi"/>
                <a:ea typeface="Abadi"/>
                <a:cs typeface="Abadi"/>
                <a:sym typeface="Abadi"/>
              </a:defRPr>
            </a:lvl2pPr>
          </a:lstStyle>
          <a:p>
            <a:pPr/>
            <a:r>
              <a:t>Explanation:</a:t>
            </a:r>
          </a:p>
          <a:p>
            <a:pPr lvl="1"/>
            <a:r>
              <a:t>The charts show that payloads between 2000 and 5500 kg have the highest success rate.</a:t>
            </a:r>
          </a:p>
        </p:txBody>
      </p:sp>
      <p:sp>
        <p:nvSpPr>
          <p:cNvPr id="305"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Payload Mass vs. Launch Outcome for all sites</a:t>
            </a:r>
          </a:p>
        </p:txBody>
      </p:sp>
      <p:pic>
        <p:nvPicPr>
          <p:cNvPr id="306" name="Screenshot 2024-12-28 at 5.00.47 PM.png" descr="Screenshot 2024-12-28 at 5.00.47 PM.png"/>
          <p:cNvPicPr>
            <a:picLocks noChangeAspect="1"/>
          </p:cNvPicPr>
          <p:nvPr/>
        </p:nvPicPr>
        <p:blipFill>
          <a:blip r:embed="rId3">
            <a:extLst/>
          </a:blip>
          <a:stretch>
            <a:fillRect/>
          </a:stretch>
        </p:blipFill>
        <p:spPr>
          <a:xfrm>
            <a:off x="5934446" y="3896621"/>
            <a:ext cx="5886600" cy="2082801"/>
          </a:xfrm>
          <a:prstGeom prst="rect">
            <a:avLst/>
          </a:prstGeom>
          <a:ln w="12700">
            <a:miter lim="400000"/>
          </a:ln>
        </p:spPr>
      </p:pic>
      <p:pic>
        <p:nvPicPr>
          <p:cNvPr id="307" name="Screenshot 2024-12-28 at 5.01.18 PM.png" descr="Screenshot 2024-12-28 at 5.01.18 PM.png"/>
          <p:cNvPicPr>
            <a:picLocks noChangeAspect="1"/>
          </p:cNvPicPr>
          <p:nvPr/>
        </p:nvPicPr>
        <p:blipFill>
          <a:blip r:embed="rId4">
            <a:extLst/>
          </a:blip>
          <a:stretch>
            <a:fillRect/>
          </a:stretch>
        </p:blipFill>
        <p:spPr>
          <a:xfrm>
            <a:off x="5918492" y="1625115"/>
            <a:ext cx="5906157" cy="2082801"/>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9" name="TextBox 1"/>
          <p:cNvSpPr txBox="1"/>
          <p:nvPr/>
        </p:nvSpPr>
        <p:spPr>
          <a:xfrm>
            <a:off x="797969" y="2529745"/>
            <a:ext cx="956815" cy="333089"/>
          </a:xfrm>
          <a:prstGeom prst="rect">
            <a:avLst/>
          </a:prstGeom>
          <a:solidFill>
            <a:srgbClr val="0948CB"/>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FFFF"/>
                </a:solidFill>
              </a:defRPr>
            </a:lvl1pPr>
          </a:lstStyle>
          <a:p>
            <a:pPr/>
            <a:r>
              <a:t>Section 5</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11"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2" name="Content Placeholder 4"/>
          <p:cNvSpPr txBox="1"/>
          <p:nvPr>
            <p:ph type="body" sz="half" idx="4294967295"/>
          </p:nvPr>
        </p:nvSpPr>
        <p:spPr>
          <a:xfrm>
            <a:off x="770009" y="2082113"/>
            <a:ext cx="5325991" cy="3811589"/>
          </a:xfrm>
          <a:prstGeom prst="rect">
            <a:avLst/>
          </a:prstGeom>
        </p:spPr>
        <p:txBody>
          <a:bodyPr>
            <a:normAutofit fontScale="100000" lnSpcReduction="0"/>
          </a:bodyPr>
          <a:lstStyle/>
          <a:p>
            <a:pPr marL="192023" indent="-192023" defTabSz="768095">
              <a:lnSpc>
                <a:spcPct val="100000"/>
              </a:lnSpc>
              <a:spcBef>
                <a:spcPts val="1100"/>
              </a:spcBef>
              <a:defRPr sz="1848">
                <a:solidFill>
                  <a:srgbClr val="292929"/>
                </a:solidFill>
                <a:latin typeface="Abadi"/>
                <a:ea typeface="Abadi"/>
                <a:cs typeface="Abadi"/>
                <a:sym typeface="Abadi"/>
              </a:defRPr>
            </a:pPr>
            <a:r>
              <a:t>Explanation:</a:t>
            </a:r>
          </a:p>
          <a:p>
            <a:pPr lvl="1" marL="576071" indent="-192023" defTabSz="768095">
              <a:lnSpc>
                <a:spcPct val="100000"/>
              </a:lnSpc>
              <a:spcBef>
                <a:spcPts val="1100"/>
              </a:spcBef>
              <a:defRPr sz="1848">
                <a:solidFill>
                  <a:srgbClr val="292929"/>
                </a:solidFill>
                <a:latin typeface="Abadi"/>
                <a:ea typeface="Abadi"/>
                <a:cs typeface="Abadi"/>
                <a:sym typeface="Abadi"/>
              </a:defRPr>
            </a:pPr>
            <a:r>
              <a:t>Based on the scores of the Test Set, we can not confirm which method performs best.</a:t>
            </a:r>
          </a:p>
          <a:p>
            <a:pPr lvl="1" marL="576071" indent="-192023" defTabSz="768095">
              <a:lnSpc>
                <a:spcPct val="100000"/>
              </a:lnSpc>
              <a:spcBef>
                <a:spcPts val="1100"/>
              </a:spcBef>
              <a:defRPr sz="1848">
                <a:solidFill>
                  <a:srgbClr val="292929"/>
                </a:solidFill>
                <a:latin typeface="Abadi"/>
                <a:ea typeface="Abadi"/>
                <a:cs typeface="Abadi"/>
                <a:sym typeface="Abadi"/>
              </a:defRPr>
            </a:pPr>
            <a:r>
              <a:t>Same Test Set scores may be due to the small test sample size (18 samples). Therefore, we tested all methods based on the whole Dataset.</a:t>
            </a:r>
          </a:p>
          <a:p>
            <a:pPr lvl="1" marL="576071" indent="-192023" defTabSz="768095">
              <a:lnSpc>
                <a:spcPct val="100000"/>
              </a:lnSpc>
              <a:spcBef>
                <a:spcPts val="1100"/>
              </a:spcBef>
              <a:defRPr sz="1848">
                <a:solidFill>
                  <a:srgbClr val="292929"/>
                </a:solidFill>
                <a:latin typeface="Abadi"/>
                <a:ea typeface="Abadi"/>
                <a:cs typeface="Abadi"/>
                <a:sym typeface="Abadi"/>
              </a:defRPr>
            </a:pPr>
            <a:r>
              <a:t>The scores of the whole Dataset confirm that the best model is the Decision Tree Model. This model has not only higher scores, but also the highest accuracy.</a:t>
            </a:r>
          </a:p>
        </p:txBody>
      </p:sp>
      <p:sp>
        <p:nvSpPr>
          <p:cNvPr id="313"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Classification Accuracy</a:t>
            </a:r>
          </a:p>
        </p:txBody>
      </p:sp>
      <p:pic>
        <p:nvPicPr>
          <p:cNvPr id="314" name="Screenshot 2024-12-28 at 5.03.37 PM.png" descr="Screenshot 2024-12-28 at 5.03.37 PM.png"/>
          <p:cNvPicPr>
            <a:picLocks noChangeAspect="1"/>
          </p:cNvPicPr>
          <p:nvPr/>
        </p:nvPicPr>
        <p:blipFill>
          <a:blip r:embed="rId3">
            <a:extLst/>
          </a:blip>
          <a:stretch>
            <a:fillRect/>
          </a:stretch>
        </p:blipFill>
        <p:spPr>
          <a:xfrm>
            <a:off x="6399954" y="2843610"/>
            <a:ext cx="5181601" cy="1536701"/>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16"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7" name="Content Placeholder 4"/>
          <p:cNvSpPr txBox="1"/>
          <p:nvPr>
            <p:ph type="body" idx="4294967295"/>
          </p:nvPr>
        </p:nvSpPr>
        <p:spPr>
          <a:xfrm>
            <a:off x="770010" y="2057400"/>
            <a:ext cx="9477962" cy="3811588"/>
          </a:xfrm>
          <a:prstGeom prst="rect">
            <a:avLst/>
          </a:prstGeom>
        </p:spPr>
        <p:txBody>
          <a:bodyPr>
            <a:normAutofit fontScale="100000" lnSpcReduction="0"/>
          </a:bodyPr>
          <a:lstStyle>
            <a:lvl1pPr>
              <a:lnSpc>
                <a:spcPct val="100000"/>
              </a:lnSpc>
              <a:spcBef>
                <a:spcPts val="1400"/>
              </a:spcBef>
              <a:defRPr sz="2200">
                <a:solidFill>
                  <a:srgbClr val="292929"/>
                </a:solidFill>
                <a:latin typeface="Abadi"/>
                <a:ea typeface="Abadi"/>
                <a:cs typeface="Abadi"/>
                <a:sym typeface="Abadi"/>
              </a:defRPr>
            </a:lvl1pPr>
          </a:lstStyle>
          <a:p>
            <a:pPr/>
            <a:r>
              <a:t>Examining the confusion matrix, we see that logistic regression can distinguish between the different classes. We see that the major problem is false positives.</a:t>
            </a:r>
          </a:p>
        </p:txBody>
      </p:sp>
      <p:sp>
        <p:nvSpPr>
          <p:cNvPr id="318"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Confusion Matrix</a:t>
            </a:r>
          </a:p>
        </p:txBody>
      </p:sp>
      <p:pic>
        <p:nvPicPr>
          <p:cNvPr id="319" name="Screenshot 2024-12-28 at 5.06.44 PM.png" descr="Screenshot 2024-12-28 at 5.06.44 PM.png"/>
          <p:cNvPicPr>
            <a:picLocks noChangeAspect="1"/>
          </p:cNvPicPr>
          <p:nvPr/>
        </p:nvPicPr>
        <p:blipFill>
          <a:blip r:embed="rId3">
            <a:extLst/>
          </a:blip>
          <a:stretch>
            <a:fillRect/>
          </a:stretch>
        </p:blipFill>
        <p:spPr>
          <a:xfrm>
            <a:off x="5264665" y="2914410"/>
            <a:ext cx="4260956" cy="3596701"/>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21" name="Slide Number Placeholder 3"/>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2" name="Content Placeholder 3"/>
          <p:cNvSpPr txBox="1"/>
          <p:nvPr>
            <p:ph type="body" idx="4294967295"/>
          </p:nvPr>
        </p:nvSpPr>
        <p:spPr>
          <a:xfrm>
            <a:off x="756816" y="1875053"/>
            <a:ext cx="10424160" cy="4351339"/>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Decision Tree Model is the best algorithm for this dataset.</a:t>
            </a:r>
          </a:p>
          <a:p>
            <a:pPr>
              <a:lnSpc>
                <a:spcPct val="100000"/>
              </a:lnSpc>
              <a:spcBef>
                <a:spcPts val="1400"/>
              </a:spcBef>
              <a:defRPr sz="2200">
                <a:solidFill>
                  <a:srgbClr val="292929"/>
                </a:solidFill>
                <a:latin typeface="Abadi"/>
                <a:ea typeface="Abadi"/>
                <a:cs typeface="Abadi"/>
                <a:sym typeface="Abadi"/>
              </a:defRPr>
            </a:pPr>
            <a:r>
              <a:t>Launches with a low payload mass show better results than launches with a larger payload mass.</a:t>
            </a:r>
          </a:p>
          <a:p>
            <a:pPr>
              <a:lnSpc>
                <a:spcPct val="100000"/>
              </a:lnSpc>
              <a:spcBef>
                <a:spcPts val="1400"/>
              </a:spcBef>
              <a:defRPr sz="2200">
                <a:solidFill>
                  <a:srgbClr val="292929"/>
                </a:solidFill>
                <a:latin typeface="Abadi"/>
                <a:ea typeface="Abadi"/>
                <a:cs typeface="Abadi"/>
                <a:sym typeface="Abadi"/>
              </a:defRPr>
            </a:pPr>
            <a:r>
              <a:t>Most of the launch sites are in proximity to the Equator line and all the sites are in very close proximity to the coast.</a:t>
            </a:r>
          </a:p>
          <a:p>
            <a:pPr>
              <a:lnSpc>
                <a:spcPct val="100000"/>
              </a:lnSpc>
              <a:spcBef>
                <a:spcPts val="1400"/>
              </a:spcBef>
              <a:defRPr sz="2200">
                <a:solidFill>
                  <a:srgbClr val="292929"/>
                </a:solidFill>
                <a:latin typeface="Abadi"/>
                <a:ea typeface="Abadi"/>
                <a:cs typeface="Abadi"/>
                <a:sym typeface="Abadi"/>
              </a:defRPr>
            </a:pPr>
            <a:r>
              <a:t>The success rate of launches increases over the years.</a:t>
            </a:r>
          </a:p>
          <a:p>
            <a:pPr>
              <a:lnSpc>
                <a:spcPct val="100000"/>
              </a:lnSpc>
              <a:spcBef>
                <a:spcPts val="1400"/>
              </a:spcBef>
              <a:defRPr sz="2200">
                <a:solidFill>
                  <a:srgbClr val="292929"/>
                </a:solidFill>
                <a:latin typeface="Abadi"/>
                <a:ea typeface="Abadi"/>
                <a:cs typeface="Abadi"/>
                <a:sym typeface="Abadi"/>
              </a:defRPr>
            </a:pPr>
            <a:r>
              <a:t>KSC LC 39A has the highest success rate of the launches from all the sites.</a:t>
            </a:r>
          </a:p>
          <a:p>
            <a:pPr>
              <a:lnSpc>
                <a:spcPct val="100000"/>
              </a:lnSpc>
              <a:spcBef>
                <a:spcPts val="1400"/>
              </a:spcBef>
              <a:defRPr sz="2200">
                <a:solidFill>
                  <a:srgbClr val="292929"/>
                </a:solidFill>
                <a:latin typeface="Abadi"/>
                <a:ea typeface="Abadi"/>
                <a:cs typeface="Abadi"/>
                <a:sym typeface="Abadi"/>
              </a:defRPr>
            </a:pPr>
            <a:r>
              <a:t>Orbits ES-L1, GEO, HEO and SSO have a 100% success rate.</a:t>
            </a:r>
          </a:p>
        </p:txBody>
      </p:sp>
      <p:sp>
        <p:nvSpPr>
          <p:cNvPr id="323"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Conclusions</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25" name="Slide Number Placeholder 5"/>
          <p:cNvSpPr txBox="1"/>
          <p:nvPr>
            <p:ph type="sldNum" sz="quarter" idx="4294967295"/>
          </p:nvPr>
        </p:nvSpPr>
        <p:spPr>
          <a:xfrm>
            <a:off x="11127811" y="6060022"/>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6" name="Content Placeholder 3"/>
          <p:cNvSpPr txBox="1"/>
          <p:nvPr>
            <p:ph type="body" idx="4294967295"/>
          </p:nvPr>
        </p:nvSpPr>
        <p:spPr>
          <a:xfrm>
            <a:off x="770010" y="1859521"/>
            <a:ext cx="10515601" cy="4351339"/>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rPr u="sng">
                <a:solidFill>
                  <a:srgbClr val="0563C1"/>
                </a:solidFill>
                <a:uFill>
                  <a:solidFill>
                    <a:srgbClr val="0563C1"/>
                  </a:solidFill>
                </a:uFill>
                <a:hlinkClick r:id="rId3" invalidUrl="" action="" tgtFrame="" tooltip="" history="1" highlightClick="0" endSnd="0"/>
              </a:rPr>
              <a:t>www.w3schools.com</a:t>
            </a:r>
          </a:p>
          <a:p>
            <a:pPr>
              <a:lnSpc>
                <a:spcPct val="100000"/>
              </a:lnSpc>
              <a:spcBef>
                <a:spcPts val="1400"/>
              </a:spcBef>
              <a:defRPr sz="2200">
                <a:solidFill>
                  <a:srgbClr val="292929"/>
                </a:solidFill>
                <a:latin typeface="Abadi"/>
                <a:ea typeface="Abadi"/>
                <a:cs typeface="Abadi"/>
                <a:sym typeface="Abadi"/>
              </a:defRPr>
            </a:pPr>
            <a:r>
              <a:t>Dash documentation</a:t>
            </a:r>
          </a:p>
          <a:p>
            <a:pPr>
              <a:lnSpc>
                <a:spcPct val="100000"/>
              </a:lnSpc>
              <a:spcBef>
                <a:spcPts val="1400"/>
              </a:spcBef>
              <a:defRPr sz="2200">
                <a:solidFill>
                  <a:srgbClr val="292929"/>
                </a:solidFill>
                <a:latin typeface="Abadi"/>
                <a:ea typeface="Abadi"/>
                <a:cs typeface="Abadi"/>
                <a:sym typeface="Abadi"/>
              </a:defRPr>
            </a:pPr>
            <a:r>
              <a:t>Python documentation</a:t>
            </a:r>
          </a:p>
        </p:txBody>
      </p:sp>
      <p:sp>
        <p:nvSpPr>
          <p:cNvPr id="327"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Appendix</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1" name="Slide Number Placeholder 2"/>
          <p:cNvSpPr txBox="1"/>
          <p:nvPr>
            <p:ph type="sldNum" sz="quarter" idx="4294967295"/>
          </p:nvPr>
        </p:nvSpPr>
        <p:spPr>
          <a:xfrm>
            <a:off x="11974849" y="6372542"/>
            <a:ext cx="217152"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2" name="TextBox 1"/>
          <p:cNvSpPr txBox="1"/>
          <p:nvPr/>
        </p:nvSpPr>
        <p:spPr>
          <a:xfrm>
            <a:off x="765312" y="2812774"/>
            <a:ext cx="956815" cy="333088"/>
          </a:xfrm>
          <a:prstGeom prst="rect">
            <a:avLst/>
          </a:prstGeom>
          <a:solidFill>
            <a:srgbClr val="0948CB"/>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FFFF"/>
                </a:solidFill>
              </a:defRPr>
            </a:lvl1pPr>
          </a:lstStyle>
          <a:p>
            <a:pPr/>
            <a:r>
              <a:t>Section 1</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4" name="Slide Number Placeholder 3"/>
          <p:cNvSpPr txBox="1"/>
          <p:nvPr>
            <p:ph type="sldNum" sz="quarter" idx="4294967295"/>
          </p:nvPr>
        </p:nvSpPr>
        <p:spPr>
          <a:xfrm>
            <a:off x="11240821" y="6060022"/>
            <a:ext cx="21715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5" name="Content Placeholder 2"/>
          <p:cNvSpPr txBox="1"/>
          <p:nvPr/>
        </p:nvSpPr>
        <p:spPr>
          <a:xfrm>
            <a:off x="815730" y="1580808"/>
            <a:ext cx="10013378" cy="5211877"/>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521208">
              <a:lnSpc>
                <a:spcPct val="96000"/>
              </a:lnSpc>
              <a:spcBef>
                <a:spcPts val="700"/>
              </a:spcBef>
              <a:defRPr sz="1254">
                <a:solidFill>
                  <a:srgbClr val="0B49CB"/>
                </a:solidFill>
                <a:latin typeface="Abadi"/>
                <a:ea typeface="Abadi"/>
                <a:cs typeface="Abadi"/>
                <a:sym typeface="Abadi"/>
              </a:defRPr>
            </a:pPr>
            <a:r>
              <a:t>Executive Summary</a:t>
            </a:r>
            <a:endParaRPr sz="399">
              <a:solidFill>
                <a:srgbClr val="0070C0"/>
              </a:solidFill>
              <a:latin typeface="IBM Plex Mono Text"/>
              <a:ea typeface="IBM Plex Mono Text"/>
              <a:cs typeface="IBM Plex Mono Text"/>
              <a:sym typeface="IBM Plex Mono Text"/>
            </a:endParaRPr>
          </a:p>
          <a:p>
            <a:pPr marL="130302" indent="-130302" defTabSz="521208">
              <a:lnSpc>
                <a:spcPct val="96000"/>
              </a:lnSpc>
              <a:spcBef>
                <a:spcPts val="700"/>
              </a:spcBef>
              <a:buSzPct val="100000"/>
              <a:buFont typeface="Arial"/>
              <a:buChar char="•"/>
              <a:defRPr sz="1254">
                <a:solidFill>
                  <a:srgbClr val="292929"/>
                </a:solidFill>
                <a:latin typeface="Abadi"/>
                <a:ea typeface="Abadi"/>
                <a:cs typeface="Abadi"/>
                <a:sym typeface="Abadi"/>
              </a:defRPr>
            </a:pPr>
            <a:r>
              <a:t>Data collection methodology:</a:t>
            </a:r>
            <a:endParaRPr sz="399">
              <a:solidFill>
                <a:srgbClr val="0070C0"/>
              </a:solidFill>
              <a:latin typeface="IBM Plex Mono Text"/>
              <a:ea typeface="IBM Plex Mono Text"/>
              <a:cs typeface="IBM Plex Mono Text"/>
              <a:sym typeface="IBM Plex Mono Text"/>
            </a:endParaRPr>
          </a:p>
          <a:p>
            <a:pPr lvl="1" marL="390905" indent="-130302" defTabSz="521208">
              <a:lnSpc>
                <a:spcPct val="96000"/>
              </a:lnSpc>
              <a:spcBef>
                <a:spcPts val="700"/>
              </a:spcBef>
              <a:buSzPct val="100000"/>
              <a:buFont typeface="Arial"/>
              <a:buChar char="•"/>
              <a:defRPr sz="1083">
                <a:solidFill>
                  <a:srgbClr val="767171"/>
                </a:solidFill>
                <a:latin typeface="Abadi"/>
                <a:ea typeface="Abadi"/>
                <a:cs typeface="Abadi"/>
                <a:sym typeface="Abadi"/>
              </a:defRPr>
            </a:pPr>
            <a:r>
              <a:t>Using SpaceX REST API</a:t>
            </a:r>
          </a:p>
          <a:p>
            <a:pPr lvl="1" marL="390905" indent="-130302" defTabSz="521208">
              <a:lnSpc>
                <a:spcPct val="96000"/>
              </a:lnSpc>
              <a:spcBef>
                <a:spcPts val="700"/>
              </a:spcBef>
              <a:buSzPct val="100000"/>
              <a:buFont typeface="Arial"/>
              <a:buChar char="•"/>
              <a:defRPr sz="1083">
                <a:solidFill>
                  <a:srgbClr val="767171"/>
                </a:solidFill>
                <a:latin typeface="Abadi"/>
                <a:ea typeface="Abadi"/>
                <a:cs typeface="Abadi"/>
                <a:sym typeface="Abadi"/>
              </a:defRPr>
            </a:pPr>
            <a:r>
              <a:t>Using Webscraping of Wikipedia (BeautifulSoup)</a:t>
            </a:r>
            <a:endParaRPr sz="342">
              <a:solidFill>
                <a:srgbClr val="0070C0"/>
              </a:solidFill>
              <a:latin typeface="IBM Plex Mono Text"/>
              <a:ea typeface="IBM Plex Mono Text"/>
              <a:cs typeface="IBM Plex Mono Text"/>
              <a:sym typeface="IBM Plex Mono Text"/>
            </a:endParaRPr>
          </a:p>
          <a:p>
            <a:pPr marL="130302" indent="-130302" defTabSz="521208">
              <a:lnSpc>
                <a:spcPct val="96000"/>
              </a:lnSpc>
              <a:spcBef>
                <a:spcPts val="700"/>
              </a:spcBef>
              <a:buSzPct val="100000"/>
              <a:buFont typeface="Arial"/>
              <a:buChar char="•"/>
              <a:defRPr sz="1254">
                <a:solidFill>
                  <a:srgbClr val="292929"/>
                </a:solidFill>
                <a:latin typeface="Abadi"/>
                <a:ea typeface="Abadi"/>
                <a:cs typeface="Abadi"/>
                <a:sym typeface="Abadi"/>
              </a:defRPr>
            </a:pPr>
            <a:r>
              <a:t>Perform data wrangling</a:t>
            </a:r>
            <a:endParaRPr sz="399">
              <a:solidFill>
                <a:srgbClr val="0070C0"/>
              </a:solidFill>
              <a:latin typeface="IBM Plex Mono Text"/>
              <a:ea typeface="IBM Plex Mono Text"/>
              <a:cs typeface="IBM Plex Mono Text"/>
              <a:sym typeface="IBM Plex Mono Text"/>
            </a:endParaRPr>
          </a:p>
          <a:p>
            <a:pPr lvl="1" marL="390905" indent="-130302" defTabSz="521208">
              <a:lnSpc>
                <a:spcPct val="96000"/>
              </a:lnSpc>
              <a:spcBef>
                <a:spcPts val="700"/>
              </a:spcBef>
              <a:buSzPct val="100000"/>
              <a:buFont typeface="Arial"/>
              <a:buChar char="•"/>
              <a:defRPr sz="1083">
                <a:solidFill>
                  <a:srgbClr val="767171"/>
                </a:solidFill>
                <a:latin typeface="Abadi"/>
                <a:ea typeface="Abadi"/>
                <a:cs typeface="Abadi"/>
                <a:sym typeface="Abadi"/>
              </a:defRPr>
            </a:pPr>
            <a:r>
              <a:t>Data filtration</a:t>
            </a:r>
          </a:p>
          <a:p>
            <a:pPr lvl="1" marL="390905" indent="-130302" defTabSz="521208">
              <a:lnSpc>
                <a:spcPct val="96000"/>
              </a:lnSpc>
              <a:spcBef>
                <a:spcPts val="700"/>
              </a:spcBef>
              <a:buSzPct val="100000"/>
              <a:buFont typeface="Arial"/>
              <a:buChar char="•"/>
              <a:defRPr sz="1083">
                <a:solidFill>
                  <a:srgbClr val="767171"/>
                </a:solidFill>
                <a:latin typeface="Abadi"/>
                <a:ea typeface="Abadi"/>
                <a:cs typeface="Abadi"/>
                <a:sym typeface="Abadi"/>
              </a:defRPr>
            </a:pPr>
            <a:r>
              <a:t>Dealing with missing values</a:t>
            </a:r>
          </a:p>
          <a:p>
            <a:pPr lvl="1" marL="390905" indent="-130302" defTabSz="521208">
              <a:lnSpc>
                <a:spcPct val="96000"/>
              </a:lnSpc>
              <a:spcBef>
                <a:spcPts val="700"/>
              </a:spcBef>
              <a:buSzPct val="100000"/>
              <a:buFont typeface="Arial"/>
              <a:buChar char="•"/>
              <a:defRPr sz="1083">
                <a:solidFill>
                  <a:srgbClr val="767171"/>
                </a:solidFill>
                <a:latin typeface="Abadi"/>
                <a:ea typeface="Abadi"/>
                <a:cs typeface="Abadi"/>
                <a:sym typeface="Abadi"/>
              </a:defRPr>
            </a:pPr>
            <a:r>
              <a:t>Using One Hot encoding to prepare the data to a binary classification</a:t>
            </a:r>
            <a:endParaRPr sz="342">
              <a:solidFill>
                <a:srgbClr val="0070C0"/>
              </a:solidFill>
              <a:latin typeface="IBM Plex Mono Text"/>
              <a:ea typeface="IBM Plex Mono Text"/>
              <a:cs typeface="IBM Plex Mono Text"/>
              <a:sym typeface="IBM Plex Mono Text"/>
            </a:endParaRPr>
          </a:p>
          <a:p>
            <a:pPr marL="130302" indent="-130302" defTabSz="521208">
              <a:lnSpc>
                <a:spcPct val="96000"/>
              </a:lnSpc>
              <a:spcBef>
                <a:spcPts val="700"/>
              </a:spcBef>
              <a:buSzPct val="100000"/>
              <a:buFont typeface="Arial"/>
              <a:buChar char="•"/>
              <a:defRPr sz="1254">
                <a:solidFill>
                  <a:srgbClr val="292929"/>
                </a:solidFill>
                <a:latin typeface="Abadi"/>
                <a:ea typeface="Abadi"/>
                <a:cs typeface="Abadi"/>
                <a:sym typeface="Abadi"/>
              </a:defRPr>
            </a:pPr>
            <a:r>
              <a:t>Perform exploratory data analysis (EDA) using visualization and SQL</a:t>
            </a:r>
            <a:endParaRPr sz="399">
              <a:solidFill>
                <a:srgbClr val="0070C0"/>
              </a:solidFill>
              <a:latin typeface="IBM Plex Mono Text"/>
              <a:ea typeface="IBM Plex Mono Text"/>
              <a:cs typeface="IBM Plex Mono Text"/>
              <a:sym typeface="IBM Plex Mono Text"/>
            </a:endParaRPr>
          </a:p>
          <a:p>
            <a:pPr marL="130302" indent="-130302" defTabSz="521208">
              <a:lnSpc>
                <a:spcPct val="96000"/>
              </a:lnSpc>
              <a:spcBef>
                <a:spcPts val="700"/>
              </a:spcBef>
              <a:buSzPct val="100000"/>
              <a:buFont typeface="Arial"/>
              <a:buChar char="•"/>
              <a:defRPr sz="1254">
                <a:solidFill>
                  <a:srgbClr val="292929"/>
                </a:solidFill>
                <a:latin typeface="Abadi"/>
                <a:ea typeface="Abadi"/>
                <a:cs typeface="Abadi"/>
                <a:sym typeface="Abadi"/>
              </a:defRPr>
            </a:pPr>
            <a:r>
              <a:t>Perform interactive visual analytics using Folium and Plotly Dash</a:t>
            </a:r>
            <a:endParaRPr sz="399">
              <a:solidFill>
                <a:srgbClr val="0070C0"/>
              </a:solidFill>
              <a:latin typeface="IBM Plex Mono Text"/>
              <a:ea typeface="IBM Plex Mono Text"/>
              <a:cs typeface="IBM Plex Mono Text"/>
              <a:sym typeface="IBM Plex Mono Text"/>
            </a:endParaRPr>
          </a:p>
          <a:p>
            <a:pPr marL="130302" indent="-130302" defTabSz="521208">
              <a:lnSpc>
                <a:spcPct val="96000"/>
              </a:lnSpc>
              <a:spcBef>
                <a:spcPts val="700"/>
              </a:spcBef>
              <a:buSzPct val="100000"/>
              <a:buFont typeface="Arial"/>
              <a:buChar char="•"/>
              <a:defRPr sz="1254">
                <a:solidFill>
                  <a:srgbClr val="292929"/>
                </a:solidFill>
                <a:latin typeface="Abadi"/>
                <a:ea typeface="Abadi"/>
                <a:cs typeface="Abadi"/>
                <a:sym typeface="Abadi"/>
              </a:defRPr>
            </a:pPr>
            <a:r>
              <a:t>Perform predictive analysis using classification models</a:t>
            </a:r>
            <a:endParaRPr sz="399">
              <a:solidFill>
                <a:srgbClr val="0070C0"/>
              </a:solidFill>
              <a:latin typeface="IBM Plex Mono Text"/>
              <a:ea typeface="IBM Plex Mono Text"/>
              <a:cs typeface="IBM Plex Mono Text"/>
              <a:sym typeface="IBM Plex Mono Text"/>
            </a:endParaRPr>
          </a:p>
          <a:p>
            <a:pPr lvl="1" marL="390905" indent="-130302" defTabSz="521208">
              <a:lnSpc>
                <a:spcPct val="96000"/>
              </a:lnSpc>
              <a:spcBef>
                <a:spcPts val="700"/>
              </a:spcBef>
              <a:buSzPct val="100000"/>
              <a:buFont typeface="Arial"/>
              <a:buChar char="•"/>
              <a:defRPr sz="1083">
                <a:solidFill>
                  <a:srgbClr val="767171"/>
                </a:solidFill>
                <a:latin typeface="Abadi"/>
                <a:ea typeface="Abadi"/>
                <a:cs typeface="Abadi"/>
                <a:sym typeface="Abadi"/>
              </a:defRPr>
            </a:pPr>
            <a:r>
              <a:t>Building, tuning and comparative evaluation of classification models using the Scikit-learn Python library to ensure the best results</a:t>
            </a:r>
            <a:endParaRPr sz="342">
              <a:solidFill>
                <a:srgbClr val="0070C0"/>
              </a:solidFill>
              <a:latin typeface="IBM Plex Mono Text"/>
              <a:ea typeface="IBM Plex Mono Text"/>
              <a:cs typeface="IBM Plex Mono Text"/>
              <a:sym typeface="IBM Plex Mono Text"/>
            </a:endParaRPr>
          </a:p>
          <a:p>
            <a:pPr marL="130302" indent="-130302" defTabSz="521208">
              <a:lnSpc>
                <a:spcPct val="96000"/>
              </a:lnSpc>
              <a:spcBef>
                <a:spcPts val="700"/>
              </a:spcBef>
              <a:buSzPct val="100000"/>
              <a:buFont typeface="Arial"/>
              <a:buChar char="•"/>
              <a:defRPr sz="5016">
                <a:solidFill>
                  <a:srgbClr val="292929"/>
                </a:solidFill>
                <a:latin typeface="Abadi"/>
                <a:ea typeface="Abadi"/>
                <a:cs typeface="Abadi"/>
                <a:sym typeface="Abadi"/>
              </a:defRPr>
            </a:pPr>
          </a:p>
          <a:p>
            <a:pPr marL="130302" indent="-130302" defTabSz="521208">
              <a:lnSpc>
                <a:spcPct val="80000"/>
              </a:lnSpc>
              <a:spcBef>
                <a:spcPts val="700"/>
              </a:spcBef>
              <a:buSzPct val="100000"/>
              <a:buFont typeface="Arial"/>
              <a:buChar char="•"/>
              <a:defRPr sz="1254">
                <a:solidFill>
                  <a:srgbClr val="292929"/>
                </a:solidFill>
                <a:latin typeface="Abadi"/>
                <a:ea typeface="Abadi"/>
                <a:cs typeface="Abadi"/>
                <a:sym typeface="Abadi"/>
              </a:defRPr>
            </a:pPr>
          </a:p>
          <a:p>
            <a:pPr marL="130302" indent="-130302" defTabSz="521208">
              <a:lnSpc>
                <a:spcPct val="80000"/>
              </a:lnSpc>
              <a:spcBef>
                <a:spcPts val="700"/>
              </a:spcBef>
              <a:buSzPct val="100000"/>
              <a:buFont typeface="Arial"/>
              <a:buChar char="•"/>
              <a:defRPr sz="1254">
                <a:solidFill>
                  <a:srgbClr val="292929"/>
                </a:solidFill>
                <a:latin typeface="Abadi"/>
                <a:ea typeface="Abadi"/>
                <a:cs typeface="Abadi"/>
                <a:sym typeface="Abadi"/>
              </a:defRPr>
            </a:pPr>
          </a:p>
          <a:p>
            <a:pPr marL="130302" indent="-130302" defTabSz="521208">
              <a:lnSpc>
                <a:spcPct val="80000"/>
              </a:lnSpc>
              <a:spcBef>
                <a:spcPts val="700"/>
              </a:spcBef>
              <a:buSzPct val="100000"/>
              <a:buFont typeface="Arial"/>
              <a:buChar char="•"/>
              <a:defRPr sz="1254">
                <a:solidFill>
                  <a:srgbClr val="292929"/>
                </a:solidFill>
                <a:latin typeface="Abadi"/>
                <a:ea typeface="Abadi"/>
                <a:cs typeface="Abadi"/>
                <a:sym typeface="Abadi"/>
              </a:defRPr>
            </a:pPr>
          </a:p>
        </p:txBody>
      </p:sp>
      <p:sp>
        <p:nvSpPr>
          <p:cNvPr id="146"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Methodology</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8" name="Slide Number Placeholder 5"/>
          <p:cNvSpPr txBox="1"/>
          <p:nvPr>
            <p:ph type="sldNum" sz="quarter" idx="4294967295"/>
          </p:nvPr>
        </p:nvSpPr>
        <p:spPr>
          <a:xfrm>
            <a:off x="11240821" y="6060022"/>
            <a:ext cx="21715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9" name="Content Placeholder 4"/>
          <p:cNvSpPr txBox="1"/>
          <p:nvPr>
            <p:ph type="body" idx="4294967295"/>
          </p:nvPr>
        </p:nvSpPr>
        <p:spPr>
          <a:xfrm>
            <a:off x="770010" y="1825625"/>
            <a:ext cx="10515601" cy="4351338"/>
          </a:xfrm>
          <a:prstGeom prst="rect">
            <a:avLst/>
          </a:prstGeom>
        </p:spPr>
        <p:txBody>
          <a:bodyPr>
            <a:normAutofit fontScale="100000" lnSpcReduction="0"/>
          </a:bodyPr>
          <a:lstStyle/>
          <a:p>
            <a:pPr marL="0" indent="0" defTabSz="850391">
              <a:lnSpc>
                <a:spcPct val="100000"/>
              </a:lnSpc>
              <a:spcBef>
                <a:spcPts val="1300"/>
              </a:spcBef>
              <a:buSzTx/>
              <a:buFontTx/>
              <a:buNone/>
              <a:defRPr sz="2046">
                <a:solidFill>
                  <a:srgbClr val="292929"/>
                </a:solidFill>
                <a:latin typeface="Abadi"/>
                <a:ea typeface="Abadi"/>
                <a:cs typeface="Abadi"/>
                <a:sym typeface="Abadi"/>
              </a:defRPr>
            </a:pPr>
            <a:r>
              <a:t>The data collection process involved a combination of API requests from the SpaceX REST Api and webscraping of data from a table in SpaceX’s Wikipedia entry.</a:t>
            </a:r>
          </a:p>
          <a:p>
            <a:pPr marL="0" indent="0" defTabSz="850391">
              <a:lnSpc>
                <a:spcPct val="100000"/>
              </a:lnSpc>
              <a:spcBef>
                <a:spcPts val="1300"/>
              </a:spcBef>
              <a:buSzTx/>
              <a:buFontTx/>
              <a:buNone/>
              <a:defRPr sz="2046">
                <a:solidFill>
                  <a:srgbClr val="292929"/>
                </a:solidFill>
                <a:latin typeface="Abadi"/>
                <a:ea typeface="Abadi"/>
                <a:cs typeface="Abadi"/>
                <a:sym typeface="Abadi"/>
              </a:defRPr>
            </a:pPr>
            <a:r>
              <a:t>We had to use both of these data collection methods in order to get complete information about the launches for a more detailed analysis.</a:t>
            </a:r>
          </a:p>
          <a:p>
            <a:pPr marL="0" indent="0" defTabSz="850391">
              <a:lnSpc>
                <a:spcPct val="100000"/>
              </a:lnSpc>
              <a:spcBef>
                <a:spcPts val="1300"/>
              </a:spcBef>
              <a:buSzTx/>
              <a:buFontTx/>
              <a:buNone/>
              <a:defRPr sz="2046">
                <a:solidFill>
                  <a:srgbClr val="292929"/>
                </a:solidFill>
                <a:latin typeface="Abadi"/>
                <a:ea typeface="Abadi"/>
                <a:cs typeface="Abadi"/>
                <a:sym typeface="Abadi"/>
              </a:defRPr>
            </a:pPr>
            <a:r>
              <a:t>Data Columns obtained by using SpaceX REST API:</a:t>
            </a:r>
          </a:p>
          <a:p>
            <a:pPr lvl="1" marL="0" indent="212597" defTabSz="850391">
              <a:lnSpc>
                <a:spcPct val="100000"/>
              </a:lnSpc>
              <a:spcBef>
                <a:spcPts val="1300"/>
              </a:spcBef>
              <a:buSzTx/>
              <a:buFontTx/>
              <a:buNone/>
              <a:defRPr sz="2046">
                <a:solidFill>
                  <a:srgbClr val="292929"/>
                </a:solidFill>
                <a:latin typeface="Abadi"/>
                <a:ea typeface="Abadi"/>
                <a:cs typeface="Abadi"/>
                <a:sym typeface="Abadi"/>
              </a:defRPr>
            </a:pPr>
            <a:r>
              <a:t>FlightNumber, Date, BoosterVersion, PayloadMass, Orbit, LaunchSite, Outcome, Flights, GridFins, Reused, Legs, LandingPad, Block, ReusedCount, Serial, Longitude, Latitude</a:t>
            </a:r>
          </a:p>
          <a:p>
            <a:pPr marL="0" indent="0" defTabSz="850391">
              <a:lnSpc>
                <a:spcPct val="100000"/>
              </a:lnSpc>
              <a:spcBef>
                <a:spcPts val="1300"/>
              </a:spcBef>
              <a:buSzTx/>
              <a:buFontTx/>
              <a:buNone/>
              <a:defRPr sz="2046">
                <a:solidFill>
                  <a:srgbClr val="292929"/>
                </a:solidFill>
                <a:latin typeface="Abadi"/>
                <a:ea typeface="Abadi"/>
                <a:cs typeface="Abadi"/>
                <a:sym typeface="Abadi"/>
              </a:defRPr>
            </a:pPr>
            <a:r>
              <a:t>Data Columns obtained by using Webscraping:</a:t>
            </a:r>
          </a:p>
          <a:p>
            <a:pPr lvl="1" marL="0" indent="212597" defTabSz="850391">
              <a:lnSpc>
                <a:spcPct val="100000"/>
              </a:lnSpc>
              <a:spcBef>
                <a:spcPts val="1300"/>
              </a:spcBef>
              <a:buSzTx/>
              <a:buFontTx/>
              <a:buNone/>
              <a:defRPr sz="2046">
                <a:solidFill>
                  <a:srgbClr val="292929"/>
                </a:solidFill>
                <a:latin typeface="Abadi"/>
                <a:ea typeface="Abadi"/>
                <a:cs typeface="Abadi"/>
                <a:sym typeface="Abadi"/>
              </a:defRPr>
            </a:pPr>
            <a:r>
              <a:t>Flight No., Launch site, Payload, PayloadMass, Orbit, Customer, Launch outcome, Version Booster, Booster landing, Date, Time</a:t>
            </a:r>
          </a:p>
        </p:txBody>
      </p:sp>
      <p:sp>
        <p:nvSpPr>
          <p:cNvPr id="150"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Data Collection</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2" name="Slide Number Placeholder 5"/>
          <p:cNvSpPr txBox="1"/>
          <p:nvPr>
            <p:ph type="sldNum" sz="quarter" idx="4294967295"/>
          </p:nvPr>
        </p:nvSpPr>
        <p:spPr>
          <a:xfrm>
            <a:off x="11240821" y="6060022"/>
            <a:ext cx="21715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3" name="Title 1"/>
          <p:cNvSpPr txBox="1"/>
          <p:nvPr/>
        </p:nvSpPr>
        <p:spPr>
          <a:xfrm>
            <a:off x="815731" y="5386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Data Collection – SpaceX API</a:t>
            </a:r>
          </a:p>
        </p:txBody>
      </p:sp>
      <p:pic>
        <p:nvPicPr>
          <p:cNvPr id="154" name="Screenshot 2024-12-28 at 3.26.07 PM.png" descr="Screenshot 2024-12-28 at 3.26.07 PM.png"/>
          <p:cNvPicPr>
            <a:picLocks noChangeAspect="1"/>
          </p:cNvPicPr>
          <p:nvPr/>
        </p:nvPicPr>
        <p:blipFill>
          <a:blip r:embed="rId3">
            <a:extLst/>
          </a:blip>
          <a:stretch>
            <a:fillRect/>
          </a:stretch>
        </p:blipFill>
        <p:spPr>
          <a:xfrm>
            <a:off x="2288832" y="1620716"/>
            <a:ext cx="8370028" cy="3616568"/>
          </a:xfrm>
          <a:prstGeom prst="rect">
            <a:avLst/>
          </a:prstGeom>
          <a:ln w="12700">
            <a:miter lim="400000"/>
          </a:ln>
        </p:spPr>
      </p:pic>
      <p:sp>
        <p:nvSpPr>
          <p:cNvPr id="155" name="Link to GitHub: Data Collection using API"/>
          <p:cNvSpPr txBox="1"/>
          <p:nvPr/>
        </p:nvSpPr>
        <p:spPr>
          <a:xfrm>
            <a:off x="4100227" y="5384850"/>
            <a:ext cx="3855168" cy="3330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Link to GitHub: </a:t>
            </a:r>
            <a:r>
              <a:rPr u="sng">
                <a:solidFill>
                  <a:srgbClr val="0563C1"/>
                </a:solidFill>
                <a:uFill>
                  <a:solidFill>
                    <a:srgbClr val="0563C1"/>
                  </a:solidFill>
                </a:uFill>
                <a:hlinkClick r:id="rId4" invalidUrl="" action="" tgtFrame="" tooltip="" history="1" highlightClick="0" endSnd="0"/>
              </a:rPr>
              <a:t>Data Collection using API</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7" name="Slide Number Placeholder 5"/>
          <p:cNvSpPr txBox="1"/>
          <p:nvPr>
            <p:ph type="sldNum" sz="quarter" idx="4294967295"/>
          </p:nvPr>
        </p:nvSpPr>
        <p:spPr>
          <a:xfrm>
            <a:off x="11240821" y="6060022"/>
            <a:ext cx="21715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8" name="Title 1"/>
          <p:cNvSpPr txBox="1"/>
          <p:nvPr/>
        </p:nvSpPr>
        <p:spPr>
          <a:xfrm>
            <a:off x="968131" y="691050"/>
            <a:ext cx="10424160"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Data Collection - Scraping</a:t>
            </a:r>
          </a:p>
        </p:txBody>
      </p:sp>
      <p:pic>
        <p:nvPicPr>
          <p:cNvPr id="159" name="Screenshot 2024-12-28 at 3.31.37 PM.png" descr="Screenshot 2024-12-28 at 3.31.37 PM.png"/>
          <p:cNvPicPr>
            <a:picLocks noChangeAspect="1"/>
          </p:cNvPicPr>
          <p:nvPr/>
        </p:nvPicPr>
        <p:blipFill>
          <a:blip r:embed="rId3">
            <a:extLst/>
          </a:blip>
          <a:stretch>
            <a:fillRect/>
          </a:stretch>
        </p:blipFill>
        <p:spPr>
          <a:xfrm>
            <a:off x="1635088" y="1467330"/>
            <a:ext cx="8921824" cy="3923340"/>
          </a:xfrm>
          <a:prstGeom prst="rect">
            <a:avLst/>
          </a:prstGeom>
          <a:ln w="12700">
            <a:miter lim="400000"/>
          </a:ln>
        </p:spPr>
      </p:pic>
      <p:sp>
        <p:nvSpPr>
          <p:cNvPr id="160" name="Link to GitHub: Data Collection using Webscraping"/>
          <p:cNvSpPr txBox="1"/>
          <p:nvPr/>
        </p:nvSpPr>
        <p:spPr>
          <a:xfrm>
            <a:off x="4061604" y="5617900"/>
            <a:ext cx="4745793" cy="33308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Link to GitHub: </a:t>
            </a:r>
            <a:r>
              <a:rPr u="sng">
                <a:solidFill>
                  <a:srgbClr val="0563C1"/>
                </a:solidFill>
                <a:uFill>
                  <a:solidFill>
                    <a:srgbClr val="0563C1"/>
                  </a:solidFill>
                </a:uFill>
                <a:hlinkClick r:id="rId4" invalidUrl="" action="" tgtFrame="" tooltip="" history="1" highlightClick="0" endSnd="0"/>
              </a:rPr>
              <a:t>Data Collection using Webscraping</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Custom Design">
  <a:themeElements>
    <a:clrScheme name="Custom Design">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Custom Design">
      <a:majorFont>
        <a:latin typeface="Calibri"/>
        <a:ea typeface="Calibri"/>
        <a:cs typeface="Calibri"/>
      </a:majorFont>
      <a:minorFont>
        <a:latin typeface="Helvetica"/>
        <a:ea typeface="Helvetica"/>
        <a:cs typeface="Helvetica"/>
      </a:minorFont>
    </a:fontScheme>
    <a:fmtScheme name="Custom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Custom Design">
  <a:themeElements>
    <a:clrScheme name="Custom Design">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Custom Design">
      <a:majorFont>
        <a:latin typeface="Calibri"/>
        <a:ea typeface="Calibri"/>
        <a:cs typeface="Calibri"/>
      </a:majorFont>
      <a:minorFont>
        <a:latin typeface="Helvetica"/>
        <a:ea typeface="Helvetica"/>
        <a:cs typeface="Helvetica"/>
      </a:minorFont>
    </a:fontScheme>
    <a:fmtScheme name="Custom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